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s/slide3.xml" ContentType="application/vnd.openxmlformats-officedocument.presentationml.slide+xml"/>
  <Override PartName="/ppt/slides/slide8.xml" ContentType="application/vnd.openxmlformats-officedocument.presentationml.slide+xml"/>
  <Override PartName="/ppt/slides/slide7.xml" ContentType="application/vnd.openxmlformats-officedocument.presentationml.slide+xml"/>
  <Override PartName="/ppt/slides/slide6.xml" ContentType="application/vnd.openxmlformats-officedocument.presentationml.slide+xml"/>
  <Override PartName="/ppt/slides/slide5.xml" ContentType="application/vnd.openxmlformats-officedocument.presentationml.slide+xml"/>
  <Override PartName="/ppt/slides/slide4.xml" ContentType="application/vnd.openxmlformats-officedocument.presentationml.slide+xml"/>
  <Override PartName="/ppt/slides/slide2.xml" ContentType="application/vnd.openxmlformats-officedocument.presentationml.slide+xml"/>
  <Override PartName="/ppt/slides/slide9.xml" ContentType="application/vnd.openxmlformats-officedocument.presentationml.slide+xml"/>
  <Override PartName="/ppt/slides/slide11.xml" ContentType="application/vnd.openxmlformats-officedocument.presentationml.slide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Masters/slideMaster1.xml" ContentType="application/vnd.openxmlformats-officedocument.presentationml.slideMaster+xml"/>
  <Override PartName="/ppt/notesSlides/notesSlide1.xml" ContentType="application/vnd.openxmlformats-officedocument.presentationml.notesSlide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1.xml" ContentType="application/vnd.openxmlformats-officedocument.presentationml.slideLayout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3.xml" ContentType="application/vnd.openxmlformats-officedocument.customXml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4.xml" ContentType="application/vnd.openxmlformats-officedocument.customXmlProperties+xml"/>
  <Override PartName="/docProps/custom.xml" ContentType="application/vnd.openxmlformats-officedocument.custom-properties+xml"/>
  <Override PartName="/customXml/itemProps5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handoutMasterIdLst>
    <p:handoutMasterId r:id="rId15"/>
  </p:handoutMasterIdLst>
  <p:sldIdLst>
    <p:sldId id="257" r:id="rId2"/>
    <p:sldId id="314" r:id="rId3"/>
    <p:sldId id="340" r:id="rId4"/>
    <p:sldId id="350" r:id="rId5"/>
    <p:sldId id="341" r:id="rId6"/>
    <p:sldId id="477" r:id="rId7"/>
    <p:sldId id="390" r:id="rId8"/>
    <p:sldId id="356" r:id="rId9"/>
    <p:sldId id="354" r:id="rId10"/>
    <p:sldId id="474" r:id="rId11"/>
    <p:sldId id="475" r:id="rId12"/>
    <p:sldId id="476" r:id="rId13"/>
  </p:sldIdLst>
  <p:sldSz cx="9144000" cy="5143500" type="screen16x9"/>
  <p:notesSz cx="9874250" cy="6797675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CC"/>
    <a:srgbClr val="DA0000"/>
    <a:srgbClr val="A8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34587" autoAdjust="0"/>
    <p:restoredTop sz="94629" autoAdjust="0"/>
  </p:normalViewPr>
  <p:slideViewPr>
    <p:cSldViewPr>
      <p:cViewPr>
        <p:scale>
          <a:sx n="120" d="100"/>
          <a:sy n="120" d="100"/>
        </p:scale>
        <p:origin x="-228" y="-150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63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customXml" Target="../customXml/item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20" Type="http://schemas.openxmlformats.org/officeDocument/2006/relationships/customXml" Target="../customXml/item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customXml" Target="../customXml/item5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23" Type="http://schemas.openxmlformats.org/officeDocument/2006/relationships/customXml" Target="../customXml/item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Relationship Id="rId22" Type="http://schemas.openxmlformats.org/officeDocument/2006/relationships/customXml" Target="../customXml/item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279918" cy="3398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Platshållare för datum 2"/>
          <p:cNvSpPr>
            <a:spLocks noGrp="1"/>
          </p:cNvSpPr>
          <p:nvPr>
            <p:ph type="dt" sz="quarter" idx="1"/>
          </p:nvPr>
        </p:nvSpPr>
        <p:spPr>
          <a:xfrm>
            <a:off x="5592027" y="0"/>
            <a:ext cx="4279918" cy="3398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8B3B97B-2428-459C-A823-28E44C6A9DF1}" type="datetimeFigureOut">
              <a:rPr lang="en-US" smtClean="0"/>
              <a:t>4/17/2018</a:t>
            </a:fld>
            <a:endParaRPr lang="en-US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2"/>
          </p:nvPr>
        </p:nvSpPr>
        <p:spPr>
          <a:xfrm>
            <a:off x="0" y="6456699"/>
            <a:ext cx="4279918" cy="3398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3"/>
          </p:nvPr>
        </p:nvSpPr>
        <p:spPr>
          <a:xfrm>
            <a:off x="5592027" y="6456699"/>
            <a:ext cx="4279918" cy="3398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EE7DBFA-0819-40A6-8AB1-11741C6C7B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239588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4278841" cy="33988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5593125" y="1"/>
            <a:ext cx="4278841" cy="33988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3A8650E-58D5-4182-85AC-A65A23471465}" type="datetimeFigureOut">
              <a:rPr lang="sv-SE" smtClean="0"/>
              <a:t>2018-04-17</a:t>
            </a:fld>
            <a:endParaRPr lang="sv-SE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2670175" y="509588"/>
            <a:ext cx="4533900" cy="25495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987426" y="3228896"/>
            <a:ext cx="7899400" cy="305895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1" y="6456613"/>
            <a:ext cx="4278841" cy="33988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5593125" y="6456613"/>
            <a:ext cx="4278841" cy="33988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444DE76-1C7F-41FA-AF95-8074A14E520E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0876582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8AE1D3E-F16C-42AC-8B14-9AF3C1A25E02}" type="slidenum">
              <a:rPr lang="sv-SE" altLang="sv-SE">
                <a:solidFill>
                  <a:prstClr val="black"/>
                </a:solidFill>
              </a:rPr>
              <a:pPr/>
              <a:t>9</a:t>
            </a:fld>
            <a:endParaRPr lang="sv-SE" altLang="sv-SE">
              <a:solidFill>
                <a:prstClr val="black"/>
              </a:solidFill>
            </a:endParaRPr>
          </a:p>
        </p:txBody>
      </p:sp>
      <p:sp>
        <p:nvSpPr>
          <p:cNvPr id="696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671763" y="509588"/>
            <a:ext cx="4530725" cy="2549525"/>
          </a:xfrm>
          <a:ln/>
        </p:spPr>
      </p:sp>
      <p:sp>
        <p:nvSpPr>
          <p:cNvPr id="696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altLang="sv-SE"/>
              <a:t>Grupper – personer över 65 år, Ungdiómar, missgrukare, asylsökande, MSM</a:t>
            </a:r>
          </a:p>
          <a:p>
            <a:r>
              <a:rPr lang="sv-SE" altLang="sv-SE"/>
              <a:t>Allmänheten – Prevention hemsida kampanjer utbildningar möten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smtClean="0"/>
              <a:t>Klicka här för att ändra format på underrubrik i bakgrunden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D55B67-817E-4EC9-B686-6687DE570CA1}" type="datetimeFigureOut">
              <a:rPr lang="sv-SE" smtClean="0"/>
              <a:t>2018-04-17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E84AD0-3909-4A52-88A4-A795C98959C3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9376233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D55B67-817E-4EC9-B686-6687DE570CA1}" type="datetimeFigureOut">
              <a:rPr lang="sv-SE" smtClean="0"/>
              <a:t>2018-04-17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E84AD0-3909-4A52-88A4-A795C98959C3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12761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D55B67-817E-4EC9-B686-6687DE570CA1}" type="datetimeFigureOut">
              <a:rPr lang="sv-SE" smtClean="0"/>
              <a:t>2018-04-17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E84AD0-3909-4A52-88A4-A795C98959C3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0318192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D55B67-817E-4EC9-B686-6687DE570CA1}" type="datetimeFigureOut">
              <a:rPr lang="sv-SE" smtClean="0"/>
              <a:t>2018-04-17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E84AD0-3909-4A52-88A4-A795C98959C3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938059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D55B67-817E-4EC9-B686-6687DE570CA1}" type="datetimeFigureOut">
              <a:rPr lang="sv-SE" smtClean="0"/>
              <a:t>2018-04-17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E84AD0-3909-4A52-88A4-A795C98959C3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937302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D55B67-817E-4EC9-B686-6687DE570CA1}" type="datetimeFigureOut">
              <a:rPr lang="sv-SE" smtClean="0"/>
              <a:t>2018-04-17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E84AD0-3909-4A52-88A4-A795C98959C3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2124162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7" name="Platshållare fö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D55B67-817E-4EC9-B686-6687DE570CA1}" type="datetimeFigureOut">
              <a:rPr lang="sv-SE" smtClean="0"/>
              <a:t>2018-04-17</a:t>
            </a:fld>
            <a:endParaRPr lang="sv-SE"/>
          </a:p>
        </p:txBody>
      </p:sp>
      <p:sp>
        <p:nvSpPr>
          <p:cNvPr id="8" name="Platshållare för sidfo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9" name="Platshållare för bild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E84AD0-3909-4A52-88A4-A795C98959C3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0517834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D55B67-817E-4EC9-B686-6687DE570CA1}" type="datetimeFigureOut">
              <a:rPr lang="sv-SE" smtClean="0"/>
              <a:t>2018-04-17</a:t>
            </a:fld>
            <a:endParaRPr lang="sv-SE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E84AD0-3909-4A52-88A4-A795C98959C3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5951889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D55B67-817E-4EC9-B686-6687DE570CA1}" type="datetimeFigureOut">
              <a:rPr lang="sv-SE" smtClean="0"/>
              <a:t>2018-04-17</a:t>
            </a:fld>
            <a:endParaRPr lang="sv-SE"/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E84AD0-3909-4A52-88A4-A795C98959C3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7521684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ehåll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D55B67-817E-4EC9-B686-6687DE570CA1}" type="datetimeFigureOut">
              <a:rPr lang="sv-SE" smtClean="0"/>
              <a:t>2018-04-17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E84AD0-3909-4A52-88A4-A795C98959C3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5250349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bild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v-SE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D55B67-817E-4EC9-B686-6687DE570CA1}" type="datetimeFigureOut">
              <a:rPr lang="sv-SE" smtClean="0"/>
              <a:t>2018-04-17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E84AD0-3909-4A52-88A4-A795C98959C3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5676532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EFD1"/>
            </a:gs>
            <a:gs pos="64999">
              <a:srgbClr val="F0EBD5"/>
            </a:gs>
            <a:gs pos="100000">
              <a:srgbClr val="D1C39F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D55B67-817E-4EC9-B686-6687DE570CA1}" type="datetimeFigureOut">
              <a:rPr lang="sv-SE" smtClean="0"/>
              <a:t>2018-04-17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E84AD0-3909-4A52-88A4-A795C98959C3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592928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hyperlink" Target="https://www.google.se/url?sa=i&amp;rct=j&amp;q=&amp;esrc=s&amp;source=images&amp;cd=&amp;cad=rja&amp;uact=8&amp;ved=0ahUKEwiE9qqbmPPYAhWDKCwKHXTDARYQjRwIBw&amp;url=https://www.norrbotten.se/sv/Om-Region-Norrbotten/Grafisk-profil/&amp;psig=AOvVaw1bMF-PNCD7ihRlpi7_dczs&amp;ust=1516972199576503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hyperlink" Target="https://www.google.se/url?sa=i&amp;rct=j&amp;q=&amp;esrc=s&amp;source=images&amp;cd=&amp;cad=rja&amp;uact=8&amp;ved=2ahUKEwjDhube9sDaAhVEWywKHVJeA2cQjRx6BAgAEAU&amp;url=https%3A%2F%2Fwww.pinterest.com%2Fpin%2F592927107162152638%2F&amp;psig=AOvVaw1Y46dy8m2X3VI6yltHtbQS&amp;ust=1524041356490851" TargetMode="Externa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hyperlink" Target="http://www.google.se/url?sa=i&amp;rct=j&amp;q=&amp;esrc=s&amp;source=images&amp;cd=&amp;cad=rja&amp;uact=8&amp;ved=2ahUKEwitgJHw-MDaAhXFKiwKHSR2BAYQjRx6BAgAEAU&amp;url=http%3A%2F%2Fsaimagarden.se%2Fauthor%2Fedin%2F&amp;psig=AOvVaw11cgB_asa4WmFMXTY2ZWFX&amp;ust=1524041843895401" TargetMode="Externa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6.jpeg"/><Relationship Id="rId4" Type="http://schemas.openxmlformats.org/officeDocument/2006/relationships/hyperlink" Target="https://www.google.se/url?sa=i&amp;rct=j&amp;q=&amp;esrc=s&amp;source=images&amp;cd=&amp;cad=rja&amp;uact=8&amp;ved=2ahUKEwiNuYqf_8DaAhXC_SwKHfB7AKoQjRx6BAgAEAU&amp;url=https%3A%2F%2Fwww.msb.se%2Fsv%2FKunskapsbank%2FUtvarderingar--strategiska-analyser%2FSamlade-bedomningar%2F&amp;psig=AOvVaw0qJ9EPz94VSUVZIN2h0sdG&amp;ust=1524043641995746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hyperlink" Target="https://peacelovescience.wordpress.com/2011/05/31/flitig-som-en-myra/" TargetMode="Externa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5.jpeg"/><Relationship Id="rId4" Type="http://schemas.openxmlformats.org/officeDocument/2006/relationships/hyperlink" Target="http://www.google.se/url?sa=i&amp;rct=j&amp;q=&amp;esrc=s&amp;source=images&amp;cd=&amp;cad=rja&amp;uact=8&amp;ved=0ahUKEwil1N6Cm_PYAhUFVywKHZnNAykQjRwIBw&amp;url=http://androiddevblog.com/protocol-buffers-pitfall-adding-enum-values/&amp;psig=AOvVaw06yau_EH-hT-OIUqiqzyIW&amp;ust=1516973018228407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ogle.se/url?sa=i&amp;rct=j&amp;q=&amp;esrc=s&amp;source=images&amp;cd=&amp;cad=rja&amp;uact=8&amp;ved=0ahUKEwjwlqOCnPPYAhWBfiwKHeeyDQ4QjRwIBw&amp;url=https://www.unf.se/mitt-distrikt/norrbotten/&amp;psig=AOvVaw0FrS2FTHIKhegcg-a4gxYs&amp;ust=1516973243754514" TargetMode="Externa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hyperlink" Target="http://www.google.se/url?sa=i&amp;rct=j&amp;q=&amp;esrc=s&amp;source=images&amp;cd=&amp;cad=rja&amp;uact=8&amp;ved=0CAcQjRxqFQoTCODd2rW58cgCFUmacgodBw4LlA&amp;url=http://kompasskurs.se/2009/december/&amp;psig=AFQjCNGmXwSuRb6z4sbqE2tR-lItCxG68w&amp;ust=1446543718620260" TargetMode="Externa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google.se/url?sa=i&amp;rct=j&amp;q=&amp;esrc=s&amp;source=images&amp;cd=&amp;cad=rja&amp;uact=8&amp;ved=0ahUKEwjp5MTGuPPYAhWFdCwKHVA1CJQQjRwIBw&amp;url=https://prezi.com/_qgkg0dxbjlt/dw-eine-losbare-herausforderung-fur-stadte-und-kommunen/&amp;psig=AOvVaw3MnLQy3X3s-VZj8kk5mE3y&amp;ust=1516980938315695" TargetMode="External"/><Relationship Id="rId3" Type="http://schemas.openxmlformats.org/officeDocument/2006/relationships/hyperlink" Target="https://www.google.se/url?sa=i&amp;rct=j&amp;q=&amp;esrc=s&amp;source=images&amp;cd=&amp;cad=rja&amp;uact=8&amp;ved=0ahUKEwjv9dvltvPYAhXBDSwKHRokAv8QjRwIBw&amp;url=https://www.voister.se/artikel/2017/10/slutet-for-w7-hotar-sjukvarden/&amp;psig=AOvVaw27UdpXdhrnnVosI_5YePyR&amp;ust=1516980355718908" TargetMode="External"/><Relationship Id="rId7" Type="http://schemas.openxmlformats.org/officeDocument/2006/relationships/image" Target="../media/image13.png"/><Relationship Id="rId2" Type="http://schemas.openxmlformats.org/officeDocument/2006/relationships/hyperlink" Target="http://www.google.se/url?sa=i&amp;rct=j&amp;q=&amp;esrc=s&amp;source=images&amp;cd=&amp;cad=rja&amp;uact=8&amp;ved=0ahUKEwjw3JC6tvPYAhXBkSwKHQaNARIQjRwIBw&amp;url=http://www.mynewsdesk.com/se/vasterbottens_lans_landsting/pressreleases/stort-foertroende-foer-haelso-och-sjukvaarden-i-laenet-1810626&amp;psig=AOvVaw27UdpXdhrnnVosI_5YePyR&amp;ust=1516980355718908" TargetMode="Externa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2.jpeg"/><Relationship Id="rId11" Type="http://schemas.openxmlformats.org/officeDocument/2006/relationships/image" Target="../media/image15.jpeg"/><Relationship Id="rId5" Type="http://schemas.openxmlformats.org/officeDocument/2006/relationships/hyperlink" Target="https://www.google.se/url?sa=i&amp;rct=j&amp;q=&amp;esrc=s&amp;source=images&amp;cd=&amp;cad=rja&amp;uact=8&amp;ved=0ahUKEwjlx-qSuPPYAhUJhywKHV70BdgQjRwIBw&amp;url=https://www.toonpool.com/cartoons/Bluetooth%20disease_11802&amp;psig=AOvVaw0LhdEXAG1qi0fMKcSu7lkV&amp;ust=1516980807548957" TargetMode="External"/><Relationship Id="rId10" Type="http://schemas.openxmlformats.org/officeDocument/2006/relationships/hyperlink" Target="http://www.google.se/url?sa=i&amp;rct=j&amp;q=&amp;esrc=s&amp;source=images&amp;cd=&amp;cad=rja&amp;uact=8&amp;ved=0ahUKEwj0lojZufPYAhUChiwKHRdlCd0QjRwIBw&amp;url=http://forstaaktivavalet.se/Kurdiska/index.php/granskning-tillsyn-verksamhetsutbildning&amp;psig=AOvVaw1nwA1RDIeqVX2JJkFtzqEA&amp;ust=1516981245835498" TargetMode="External"/><Relationship Id="rId4" Type="http://schemas.openxmlformats.org/officeDocument/2006/relationships/image" Target="../media/image11.jpeg"/><Relationship Id="rId9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png"/><Relationship Id="rId5" Type="http://schemas.openxmlformats.org/officeDocument/2006/relationships/hyperlink" Target="https://www.google.se/url?sa=i&amp;rct=j&amp;q=&amp;esrc=s&amp;source=images&amp;cd=&amp;cad=rja&amp;uact=8&amp;ved=2ahUKEwjhyMvuicHaAhWHjSwKHaCqDdwQjRx6BAgAEAU&amp;url=https%3A%2F%2Fsv.wikipedia.org%2Fwiki%2FFil%3ANorrbottens_l%25C3%25A4ns_vapen_crowned.svg&amp;psig=AOvVaw0Y3Ti8QSqbp6wYH-P6YHVx&amp;ust=1524046517660200" TargetMode="External"/><Relationship Id="rId4" Type="http://schemas.openxmlformats.org/officeDocument/2006/relationships/image" Target="../media/image1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derrubrik 2"/>
          <p:cNvSpPr>
            <a:spLocks noGrp="1"/>
          </p:cNvSpPr>
          <p:nvPr>
            <p:ph type="subTitle" idx="4294967295"/>
          </p:nvPr>
        </p:nvSpPr>
        <p:spPr>
          <a:xfrm>
            <a:off x="1189224" y="2499742"/>
            <a:ext cx="6624736" cy="1008112"/>
          </a:xfr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>
            <a:norm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0" lvl="0" indent="0" algn="ctr">
              <a:spcBef>
                <a:spcPts val="0"/>
              </a:spcBef>
              <a:buNone/>
            </a:pPr>
            <a:r>
              <a:rPr lang="sv-SE" sz="28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Smittskyddsenheten </a:t>
            </a:r>
          </a:p>
          <a:p>
            <a:pPr marL="0" lvl="0" indent="0" algn="ctr">
              <a:spcBef>
                <a:spcPts val="0"/>
              </a:spcBef>
              <a:buNone/>
            </a:pPr>
            <a:r>
              <a:rPr lang="sv-SE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Anders Nystedt och Ann-Marie Cylvén</a:t>
            </a:r>
            <a:endParaRPr lang="sv-SE" sz="2800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3922524"/>
            <a:ext cx="1002389" cy="974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ktangel 3"/>
          <p:cNvSpPr/>
          <p:nvPr/>
        </p:nvSpPr>
        <p:spPr>
          <a:xfrm>
            <a:off x="179512" y="763459"/>
            <a:ext cx="8856984" cy="1323439"/>
          </a:xfrm>
          <a:prstGeom prst="rect">
            <a:avLst/>
          </a:prstGeom>
          <a:solidFill>
            <a:srgbClr val="FFC000"/>
          </a:solidFill>
          <a:ln w="38100">
            <a:solidFill>
              <a:schemeClr val="tx1"/>
            </a:solidFill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sv-SE" sz="40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Länsstyrgruppen 180418 </a:t>
            </a:r>
            <a:endParaRPr lang="sv-SE" sz="4000" b="1" cap="none" spc="0" dirty="0" smtClean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  <a:p>
            <a:pPr algn="ctr"/>
            <a:r>
              <a:rPr lang="sv-SE" sz="40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Smittskydd </a:t>
            </a:r>
            <a:r>
              <a:rPr lang="sv-SE" sz="40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– hälsa i förskolan</a:t>
            </a:r>
            <a:endParaRPr lang="en-US" sz="40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4013841"/>
            <a:ext cx="792088" cy="7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 descr="Bildresultat för region norrbotten logga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3997475"/>
            <a:ext cx="3891633" cy="8240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826655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Bildresultat för question mark transparent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2668"/>
            <a:ext cx="5040560" cy="50405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ruta 1"/>
          <p:cNvSpPr txBox="1"/>
          <p:nvPr/>
        </p:nvSpPr>
        <p:spPr>
          <a:xfrm>
            <a:off x="863588" y="1563638"/>
            <a:ext cx="6696744" cy="1569660"/>
          </a:xfrm>
          <a:prstGeom prst="rect">
            <a:avLst/>
          </a:prstGeom>
          <a:gradFill>
            <a:gsLst>
              <a:gs pos="0">
                <a:schemeClr val="accent5">
                  <a:tint val="50000"/>
                  <a:satMod val="300000"/>
                  <a:alpha val="39000"/>
                </a:schemeClr>
              </a:gs>
              <a:gs pos="100000">
                <a:schemeClr val="accent5">
                  <a:tint val="37000"/>
                  <a:satMod val="300000"/>
                  <a:alpha val="52000"/>
                </a:schemeClr>
              </a:gs>
              <a:gs pos="100000">
                <a:schemeClr val="accent5">
                  <a:tint val="15000"/>
                  <a:satMod val="350000"/>
                </a:schemeClr>
              </a:gs>
            </a:gsLst>
          </a:gradFill>
          <a:effectLst>
            <a:outerShdw blurRad="40000" dist="20000" dir="5400000" rotWithShape="0">
              <a:srgbClr val="000000">
                <a:alpha val="38000"/>
              </a:srgbClr>
            </a:outerShdw>
            <a:softEdge rad="63500"/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sv-SE" sz="3200" dirty="0" smtClean="0">
                <a:latin typeface="Bernard MT Condensed" panose="02050806060905020404" pitchFamily="18" charset="0"/>
              </a:rPr>
              <a:t>Intervjuade förskolor i Luleåområdet har aldrig haft så låg sjukfrånvaro för barn och personal som under…</a:t>
            </a:r>
            <a:endParaRPr lang="en-US" sz="3200" dirty="0">
              <a:latin typeface="Bernard MT Condensed" panose="020508060609050204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39327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Bildresultat för förskola barn och personal cartoon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6794" y="0"/>
            <a:ext cx="7307186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Höger 1"/>
          <p:cNvSpPr/>
          <p:nvPr/>
        </p:nvSpPr>
        <p:spPr>
          <a:xfrm rot="9121626">
            <a:off x="6482378" y="1296325"/>
            <a:ext cx="792088" cy="360040"/>
          </a:xfrm>
          <a:prstGeom prst="rightArrow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Höger 3"/>
          <p:cNvSpPr/>
          <p:nvPr/>
        </p:nvSpPr>
        <p:spPr>
          <a:xfrm rot="1687348">
            <a:off x="1539675" y="720951"/>
            <a:ext cx="792088" cy="360040"/>
          </a:xfrm>
          <a:prstGeom prst="rightArrow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4062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9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50000" contrast="-1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9274" y="0"/>
            <a:ext cx="7301612" cy="5143499"/>
          </a:xfrm>
          <a:prstGeom prst="rect">
            <a:avLst/>
          </a:prstGeom>
          <a:noFill/>
          <a:ln w="9525">
            <a:solidFill>
              <a:srgbClr val="FFC000"/>
            </a:solidFill>
            <a:miter lim="800000"/>
            <a:headEnd/>
            <a:tailEnd/>
          </a:ln>
          <a:effectLst>
            <a:glow rad="127000">
              <a:schemeClr val="accent1">
                <a:alpha val="29000"/>
              </a:schemeClr>
            </a:glow>
            <a:outerShdw dist="35921" dir="2700000" algn="ctr" rotWithShape="0">
              <a:srgbClr val="FFC000">
                <a:alpha val="44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4100" name="Picture 4" descr="Bildresultat för samverkan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2082168"/>
            <a:ext cx="4968552" cy="216024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</p:pic>
      <p:sp>
        <p:nvSpPr>
          <p:cNvPr id="2" name="textruta 1"/>
          <p:cNvSpPr txBox="1"/>
          <p:nvPr/>
        </p:nvSpPr>
        <p:spPr>
          <a:xfrm>
            <a:off x="5220072" y="2202417"/>
            <a:ext cx="1584176" cy="369332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sv-SE" dirty="0" smtClean="0">
                <a:solidFill>
                  <a:srgbClr val="C00000"/>
                </a:solidFill>
                <a:latin typeface="Arial Black" panose="020B0A04020102020204" pitchFamily="34" charset="0"/>
              </a:rPr>
              <a:t>Samverkan</a:t>
            </a:r>
            <a:endParaRPr lang="en-US" dirty="0">
              <a:solidFill>
                <a:srgbClr val="C00000"/>
              </a:solidFill>
              <a:latin typeface="Arial Black" panose="020B0A04020102020204" pitchFamily="34" charset="0"/>
            </a:endParaRPr>
          </a:p>
        </p:txBody>
      </p:sp>
      <p:sp>
        <p:nvSpPr>
          <p:cNvPr id="4" name="Rektangel 3"/>
          <p:cNvSpPr/>
          <p:nvPr/>
        </p:nvSpPr>
        <p:spPr>
          <a:xfrm>
            <a:off x="1761768" y="555526"/>
            <a:ext cx="5616624" cy="1200329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80963" algn="ctr"/>
            <a:r>
              <a:rPr lang="sv-SE" altLang="sv-SE" dirty="0"/>
              <a:t>Myndigheter inom smittskyddet, andra berörda myndigheter…	…skall enligt 1 kap</a:t>
            </a:r>
            <a:r>
              <a:rPr lang="sv-SE" altLang="sv-SE" b="1" dirty="0"/>
              <a:t> </a:t>
            </a:r>
            <a:r>
              <a:rPr lang="sv-SE" altLang="sv-SE" dirty="0"/>
              <a:t>10 § SmL </a:t>
            </a:r>
            <a:r>
              <a:rPr lang="sv-SE" altLang="sv-SE" b="1" dirty="0">
                <a:solidFill>
                  <a:srgbClr val="C00000"/>
                </a:solidFill>
              </a:rPr>
              <a:t>samverka för att förebygga och begränsa </a:t>
            </a:r>
            <a:r>
              <a:rPr lang="sv-SE" altLang="sv-SE" dirty="0"/>
              <a:t>utbrott eller spridning av smittsamma sjukdomar. </a:t>
            </a:r>
          </a:p>
        </p:txBody>
      </p:sp>
    </p:spTree>
    <p:extLst>
      <p:ext uri="{BB962C8B-B14F-4D97-AF65-F5344CB8AC3E}">
        <p14:creationId xmlns:p14="http://schemas.microsoft.com/office/powerpoint/2010/main" val="17922833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ubrik 3"/>
          <p:cNvSpPr>
            <a:spLocks noGrp="1"/>
          </p:cNvSpPr>
          <p:nvPr>
            <p:ph type="title"/>
          </p:nvPr>
        </p:nvSpPr>
        <p:spPr/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/>
          <a:lstStyle/>
          <a:p>
            <a:r>
              <a:rPr lang="sv-SE" dirty="0" smtClean="0"/>
              <a:t>Vad är smittskydd?</a:t>
            </a:r>
            <a:endParaRPr lang="en-US" dirty="0"/>
          </a:p>
        </p:txBody>
      </p:sp>
      <p:pic>
        <p:nvPicPr>
          <p:cNvPr id="2054" name="Picture 6" descr="Bildresultat för myra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2787774"/>
            <a:ext cx="766976" cy="625252"/>
          </a:xfrm>
          <a:prstGeom prst="rect">
            <a:avLst/>
          </a:prstGeom>
          <a:noFill/>
          <a:ln w="28575">
            <a:solidFill>
              <a:schemeClr val="accent6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Relaterad bild">
            <a:hlinkClick r:id="rId4"/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19" t="4203" r="16393" b="2564"/>
          <a:stretch/>
        </p:blipFill>
        <p:spPr bwMode="auto">
          <a:xfrm>
            <a:off x="3563888" y="1436542"/>
            <a:ext cx="4104456" cy="3327716"/>
          </a:xfrm>
          <a:prstGeom prst="rect">
            <a:avLst/>
          </a:prstGeom>
          <a:noFill/>
          <a:ln w="28575">
            <a:solidFill>
              <a:schemeClr val="accent6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068006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ubrik 3"/>
          <p:cNvSpPr>
            <a:spLocks noGrp="1"/>
          </p:cNvSpPr>
          <p:nvPr>
            <p:ph type="title"/>
          </p:nvPr>
        </p:nvSpPr>
        <p:spPr/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/>
          <a:lstStyle/>
          <a:p>
            <a:r>
              <a:rPr lang="sv-SE" dirty="0" smtClean="0"/>
              <a:t>Vad är smittskydd?</a:t>
            </a: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344"/>
          <a:stretch/>
        </p:blipFill>
        <p:spPr bwMode="auto">
          <a:xfrm>
            <a:off x="899592" y="1987826"/>
            <a:ext cx="3041650" cy="20101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 descr="Bildresultat för norrbotten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1134591"/>
            <a:ext cx="3861381" cy="40089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Nedåtböjd 1"/>
          <p:cNvSpPr/>
          <p:nvPr/>
        </p:nvSpPr>
        <p:spPr>
          <a:xfrm>
            <a:off x="5790175" y="2704866"/>
            <a:ext cx="1296144" cy="576064"/>
          </a:xfrm>
          <a:prstGeom prst="curvedDownArrow">
            <a:avLst/>
          </a:prstGeom>
          <a:solidFill>
            <a:srgbClr val="FFFF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5775044" y="3507854"/>
            <a:ext cx="1311275" cy="603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25794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323528" y="205979"/>
            <a:ext cx="8496944" cy="857250"/>
          </a:xfr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sv-SE" dirty="0" smtClean="0">
                <a:solidFill>
                  <a:schemeClr val="bg1"/>
                </a:solidFill>
              </a:rPr>
              <a:t>Vem gör smittskyddsarbetet?</a:t>
            </a:r>
            <a:endParaRPr lang="sv-SE" dirty="0">
              <a:solidFill>
                <a:schemeClr val="bg1"/>
              </a:solidFill>
            </a:endParaRPr>
          </a:p>
        </p:txBody>
      </p:sp>
      <p:pic>
        <p:nvPicPr>
          <p:cNvPr id="10243" name="Picture 2" descr="https://cdn2.cdnme.se/cdn/7-2/1324680/images/2009/varning-fr-vgarbete_66683372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1701621"/>
            <a:ext cx="2977575" cy="26247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4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07449" y="1956131"/>
            <a:ext cx="2967038" cy="21157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675183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ubrik 3"/>
          <p:cNvSpPr>
            <a:spLocks noGrp="1"/>
          </p:cNvSpPr>
          <p:nvPr>
            <p:ph type="title"/>
          </p:nvPr>
        </p:nvSpPr>
        <p:spPr/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/>
          <a:lstStyle/>
          <a:p>
            <a:r>
              <a:rPr lang="sv-SE" dirty="0" smtClean="0"/>
              <a:t>Vad är smittskydd?</a:t>
            </a:r>
            <a:endParaRPr lang="en-US" dirty="0"/>
          </a:p>
        </p:txBody>
      </p:sp>
      <p:sp>
        <p:nvSpPr>
          <p:cNvPr id="2" name="AutoShape 2" descr="Bildresultat för sjukvården">
            <a:hlinkClick r:id="rId2"/>
          </p:cNvPr>
          <p:cNvSpPr>
            <a:spLocks noChangeAspect="1" noChangeArrowheads="1"/>
          </p:cNvSpPr>
          <p:nvPr/>
        </p:nvSpPr>
        <p:spPr bwMode="auto">
          <a:xfrm>
            <a:off x="155575" y="-2103438"/>
            <a:ext cx="6572250" cy="4381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AutoShape 4" descr="Bildresultat för sjukvården">
            <a:hlinkClick r:id="rId2"/>
          </p:cNvPr>
          <p:cNvSpPr>
            <a:spLocks noChangeAspect="1" noChangeArrowheads="1"/>
          </p:cNvSpPr>
          <p:nvPr/>
        </p:nvSpPr>
        <p:spPr bwMode="auto">
          <a:xfrm>
            <a:off x="307975" y="-1951038"/>
            <a:ext cx="6572250" cy="4381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AutoShape 6" descr="Bildresultat för sjukvården">
            <a:hlinkClick r:id="rId2"/>
          </p:cNvPr>
          <p:cNvSpPr>
            <a:spLocks noChangeAspect="1" noChangeArrowheads="1"/>
          </p:cNvSpPr>
          <p:nvPr/>
        </p:nvSpPr>
        <p:spPr bwMode="auto">
          <a:xfrm>
            <a:off x="460375" y="-1798638"/>
            <a:ext cx="6572250" cy="4381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AutoShape 8" descr="http://resources.mynewsdesk.com/image/upload/c_limit,dpr_1.0,f_auto,h_700,q_auto,w_690/bmmqhdprqsiqjtj2zzya.jpg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4106" name="Picture 10" descr="Bildresultat för sjukvården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374" y="1290862"/>
            <a:ext cx="3239479" cy="2062464"/>
          </a:xfrm>
          <a:prstGeom prst="rect">
            <a:avLst/>
          </a:prstGeom>
          <a:noFill/>
          <a:ln w="28575">
            <a:solidFill>
              <a:schemeClr val="accent6">
                <a:lumMod val="5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10" name="Picture 14" descr="Bildresultat för vet - cartoon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304" y="2309596"/>
            <a:ext cx="1595123" cy="905233"/>
          </a:xfrm>
          <a:prstGeom prst="rect">
            <a:avLst/>
          </a:prstGeom>
          <a:noFill/>
          <a:ln w="28575">
            <a:solidFill>
              <a:schemeClr val="accent6">
                <a:lumMod val="5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11" name="Picture 15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4128" y="1580822"/>
            <a:ext cx="2716411" cy="11813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13" name="Picture 17" descr="Bildresultat för kommunen">
            <a:hlinkClick r:id="rId8"/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928" y="3353326"/>
            <a:ext cx="2319720" cy="1455021"/>
          </a:xfrm>
          <a:prstGeom prst="rect">
            <a:avLst/>
          </a:prstGeom>
          <a:noFill/>
          <a:ln w="28575">
            <a:solidFill>
              <a:schemeClr val="accent6">
                <a:lumMod val="5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15" name="Picture 19" descr="Bildresultat för tillsyn cartoon">
            <a:hlinkClick r:id="rId10"/>
          </p:cNvPr>
          <p:cNvPicPr>
            <a:picLocks noChangeAspect="1" noChangeArrowheads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191" t="3616" r="5430" b="3406"/>
          <a:stretch/>
        </p:blipFill>
        <p:spPr bwMode="auto">
          <a:xfrm>
            <a:off x="5247859" y="3122705"/>
            <a:ext cx="1160891" cy="1916264"/>
          </a:xfrm>
          <a:prstGeom prst="rect">
            <a:avLst/>
          </a:prstGeom>
          <a:noFill/>
          <a:ln w="28575">
            <a:solidFill>
              <a:schemeClr val="accent6">
                <a:lumMod val="5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801692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llips 1"/>
          <p:cNvSpPr/>
          <p:nvPr/>
        </p:nvSpPr>
        <p:spPr>
          <a:xfrm>
            <a:off x="2051720" y="234340"/>
            <a:ext cx="4896544" cy="4752528"/>
          </a:xfrm>
          <a:prstGeom prst="ellipse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6" y="1271808"/>
            <a:ext cx="2864400" cy="26775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1652" y="2466125"/>
            <a:ext cx="1372968" cy="2889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Ellips 4"/>
          <p:cNvSpPr/>
          <p:nvPr/>
        </p:nvSpPr>
        <p:spPr bwMode="auto">
          <a:xfrm>
            <a:off x="3306968" y="1904025"/>
            <a:ext cx="1377935" cy="1413158"/>
          </a:xfrm>
          <a:prstGeom prst="ellipse">
            <a:avLst/>
          </a:prstGeom>
          <a:solidFill>
            <a:srgbClr val="FFFFCC">
              <a:alpha val="33725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v-SE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charset="0"/>
            </a:endParaRPr>
          </a:p>
        </p:txBody>
      </p:sp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60985" y="2397085"/>
            <a:ext cx="469900" cy="427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50" name="Picture 6" descr="Bildresultat för norrbottens länsvapen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9675" y="339502"/>
            <a:ext cx="792826" cy="13681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58705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llips 1"/>
          <p:cNvSpPr/>
          <p:nvPr/>
        </p:nvSpPr>
        <p:spPr>
          <a:xfrm>
            <a:off x="2977294" y="1224318"/>
            <a:ext cx="2592288" cy="259228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643" t="25613" r="16015" b="34256"/>
          <a:stretch/>
        </p:blipFill>
        <p:spPr bwMode="auto">
          <a:xfrm>
            <a:off x="3245161" y="1823780"/>
            <a:ext cx="2056554" cy="6966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0200" y="2643758"/>
            <a:ext cx="1006475" cy="974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ektangel 5"/>
          <p:cNvSpPr/>
          <p:nvPr/>
        </p:nvSpPr>
        <p:spPr>
          <a:xfrm>
            <a:off x="395536" y="2459092"/>
            <a:ext cx="1338828" cy="369332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>
              <a:spcBef>
                <a:spcPct val="50000"/>
              </a:spcBef>
              <a:buClrTx/>
              <a:buSzTx/>
              <a:buFontTx/>
              <a:buNone/>
            </a:pPr>
            <a:r>
              <a:rPr lang="sv-SE" altLang="sv-SE" dirty="0">
                <a:latin typeface="Times New Roman" pitchFamily="18" charset="0"/>
              </a:rPr>
              <a:t>Laboratorier</a:t>
            </a:r>
          </a:p>
        </p:txBody>
      </p:sp>
      <p:sp>
        <p:nvSpPr>
          <p:cNvPr id="8" name="Rektangel 7"/>
          <p:cNvSpPr/>
          <p:nvPr/>
        </p:nvSpPr>
        <p:spPr>
          <a:xfrm>
            <a:off x="354890" y="1767485"/>
            <a:ext cx="864096" cy="369332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buClrTx/>
              <a:buSzTx/>
              <a:buFontTx/>
              <a:buNone/>
            </a:pPr>
            <a:r>
              <a:rPr lang="sv-SE" altLang="sv-SE" dirty="0">
                <a:latin typeface="Times New Roman" pitchFamily="18" charset="0"/>
              </a:rPr>
              <a:t>FoHM</a:t>
            </a:r>
          </a:p>
        </p:txBody>
      </p:sp>
      <p:sp>
        <p:nvSpPr>
          <p:cNvPr id="9" name="Rektangel 8"/>
          <p:cNvSpPr/>
          <p:nvPr/>
        </p:nvSpPr>
        <p:spPr>
          <a:xfrm>
            <a:off x="539552" y="3131120"/>
            <a:ext cx="1479892" cy="369332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>
              <a:spcBef>
                <a:spcPct val="50000"/>
              </a:spcBef>
              <a:buClrTx/>
              <a:buSzTx/>
              <a:buFontTx/>
              <a:buNone/>
            </a:pPr>
            <a:r>
              <a:rPr lang="sv-SE" altLang="sv-SE" dirty="0">
                <a:latin typeface="Times New Roman" pitchFamily="18" charset="0"/>
              </a:rPr>
              <a:t>Socialtjänsten</a:t>
            </a:r>
          </a:p>
        </p:txBody>
      </p:sp>
      <p:sp>
        <p:nvSpPr>
          <p:cNvPr id="10" name="Rektangel 9"/>
          <p:cNvSpPr/>
          <p:nvPr/>
        </p:nvSpPr>
        <p:spPr>
          <a:xfrm>
            <a:off x="476235" y="4002618"/>
            <a:ext cx="1543209" cy="369332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buClrTx/>
              <a:buSzTx/>
              <a:buFontTx/>
              <a:buNone/>
            </a:pPr>
            <a:r>
              <a:rPr lang="sv-SE" altLang="sv-SE" dirty="0">
                <a:latin typeface="Times New Roman" pitchFamily="18" charset="0"/>
              </a:rPr>
              <a:t>Kriminalvård</a:t>
            </a:r>
          </a:p>
        </p:txBody>
      </p:sp>
      <p:sp>
        <p:nvSpPr>
          <p:cNvPr id="12" name="Rektangel 11"/>
          <p:cNvSpPr/>
          <p:nvPr/>
        </p:nvSpPr>
        <p:spPr>
          <a:xfrm>
            <a:off x="3337334" y="127143"/>
            <a:ext cx="1872208" cy="1015663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buClrTx/>
              <a:buSzTx/>
              <a:buFontTx/>
              <a:buNone/>
            </a:pPr>
            <a:r>
              <a:rPr lang="sv-SE" altLang="sv-SE" dirty="0">
                <a:latin typeface="Times New Roman" pitchFamily="18" charset="0"/>
              </a:rPr>
              <a:t>Landstingsledning</a:t>
            </a:r>
            <a:r>
              <a:rPr lang="sv-SE" altLang="sv-SE" sz="2400" dirty="0">
                <a:latin typeface="Times New Roman" pitchFamily="18" charset="0"/>
              </a:rPr>
              <a:t/>
            </a:r>
            <a:br>
              <a:rPr lang="sv-SE" altLang="sv-SE" sz="2400" dirty="0">
                <a:latin typeface="Times New Roman" pitchFamily="18" charset="0"/>
              </a:rPr>
            </a:br>
            <a:r>
              <a:rPr lang="sv-SE" altLang="sv-SE" sz="1400" dirty="0">
                <a:latin typeface="Times New Roman" pitchFamily="18" charset="0"/>
              </a:rPr>
              <a:t>politiker</a:t>
            </a:r>
            <a:br>
              <a:rPr lang="sv-SE" altLang="sv-SE" sz="1400" dirty="0">
                <a:latin typeface="Times New Roman" pitchFamily="18" charset="0"/>
              </a:rPr>
            </a:br>
            <a:r>
              <a:rPr lang="sv-SE" altLang="sv-SE" sz="1400" dirty="0">
                <a:latin typeface="Times New Roman" pitchFamily="18" charset="0"/>
              </a:rPr>
              <a:t>tjänstemän</a:t>
            </a:r>
            <a:br>
              <a:rPr lang="sv-SE" altLang="sv-SE" sz="1400" dirty="0">
                <a:latin typeface="Times New Roman" pitchFamily="18" charset="0"/>
              </a:rPr>
            </a:br>
            <a:r>
              <a:rPr lang="sv-SE" altLang="sv-SE" sz="1400" dirty="0">
                <a:latin typeface="Times New Roman" pitchFamily="18" charset="0"/>
              </a:rPr>
              <a:t>katastrofberedskap</a:t>
            </a:r>
          </a:p>
        </p:txBody>
      </p:sp>
      <p:sp>
        <p:nvSpPr>
          <p:cNvPr id="13" name="Rektangel 12"/>
          <p:cNvSpPr/>
          <p:nvPr/>
        </p:nvSpPr>
        <p:spPr>
          <a:xfrm>
            <a:off x="683568" y="411510"/>
            <a:ext cx="1584176" cy="1015663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buClrTx/>
              <a:buSzTx/>
              <a:buFontTx/>
              <a:buNone/>
            </a:pPr>
            <a:r>
              <a:rPr lang="sv-SE" altLang="sv-SE" dirty="0">
                <a:latin typeface="Times New Roman" pitchFamily="18" charset="0"/>
              </a:rPr>
              <a:t>Primärvård</a:t>
            </a:r>
            <a:r>
              <a:rPr lang="sv-SE" altLang="sv-SE" sz="2800" dirty="0">
                <a:latin typeface="Times New Roman" pitchFamily="18" charset="0"/>
              </a:rPr>
              <a:t/>
            </a:r>
            <a:br>
              <a:rPr lang="sv-SE" altLang="sv-SE" sz="2800" dirty="0">
                <a:latin typeface="Times New Roman" pitchFamily="18" charset="0"/>
              </a:rPr>
            </a:br>
            <a:r>
              <a:rPr lang="sv-SE" altLang="sv-SE" sz="1400" dirty="0">
                <a:latin typeface="Times New Roman" pitchFamily="18" charset="0"/>
              </a:rPr>
              <a:t>kontaktläkare</a:t>
            </a:r>
            <a:br>
              <a:rPr lang="sv-SE" altLang="sv-SE" sz="1400" dirty="0">
                <a:latin typeface="Times New Roman" pitchFamily="18" charset="0"/>
              </a:rPr>
            </a:br>
            <a:r>
              <a:rPr lang="sv-SE" altLang="sv-SE" sz="1400" dirty="0">
                <a:latin typeface="Times New Roman" pitchFamily="18" charset="0"/>
              </a:rPr>
              <a:t>ungdomsmot</a:t>
            </a:r>
            <a:br>
              <a:rPr lang="sv-SE" altLang="sv-SE" sz="1400" dirty="0">
                <a:latin typeface="Times New Roman" pitchFamily="18" charset="0"/>
              </a:rPr>
            </a:br>
            <a:r>
              <a:rPr lang="sv-SE" altLang="sv-SE" sz="1400" dirty="0">
                <a:latin typeface="Times New Roman" pitchFamily="18" charset="0"/>
              </a:rPr>
              <a:t>STI smittspårning</a:t>
            </a:r>
          </a:p>
        </p:txBody>
      </p:sp>
      <p:sp>
        <p:nvSpPr>
          <p:cNvPr id="14" name="Rektangel 13"/>
          <p:cNvSpPr/>
          <p:nvPr/>
        </p:nvSpPr>
        <p:spPr>
          <a:xfrm>
            <a:off x="2434317" y="4048784"/>
            <a:ext cx="720080" cy="369332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buClrTx/>
              <a:buSzTx/>
              <a:buFontTx/>
              <a:buNone/>
            </a:pPr>
            <a:r>
              <a:rPr lang="sv-SE" altLang="sv-SE" dirty="0">
                <a:latin typeface="Times New Roman" pitchFamily="18" charset="0"/>
              </a:rPr>
              <a:t>FoU</a:t>
            </a:r>
            <a:endParaRPr lang="sv-SE" altLang="sv-SE" sz="700" dirty="0">
              <a:latin typeface="Times New Roman" pitchFamily="18" charset="0"/>
            </a:endParaRPr>
          </a:p>
        </p:txBody>
      </p:sp>
      <p:sp>
        <p:nvSpPr>
          <p:cNvPr id="15" name="Rektangel 14"/>
          <p:cNvSpPr/>
          <p:nvPr/>
        </p:nvSpPr>
        <p:spPr>
          <a:xfrm>
            <a:off x="2627784" y="4695115"/>
            <a:ext cx="1512168" cy="369332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buClrTx/>
              <a:buSzTx/>
              <a:buFontTx/>
              <a:buNone/>
            </a:pPr>
            <a:r>
              <a:rPr lang="sv-SE" altLang="sv-SE" dirty="0">
                <a:latin typeface="Times New Roman" pitchFamily="18" charset="0"/>
              </a:rPr>
              <a:t>Internationellt</a:t>
            </a:r>
          </a:p>
        </p:txBody>
      </p:sp>
      <p:sp>
        <p:nvSpPr>
          <p:cNvPr id="16" name="Rektangel 15"/>
          <p:cNvSpPr/>
          <p:nvPr/>
        </p:nvSpPr>
        <p:spPr>
          <a:xfrm>
            <a:off x="3770200" y="4164756"/>
            <a:ext cx="1008112" cy="369332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buClrTx/>
              <a:buSzTx/>
              <a:buFontTx/>
              <a:buNone/>
            </a:pPr>
            <a:r>
              <a:rPr lang="sv-SE" altLang="sv-SE" dirty="0">
                <a:latin typeface="Times New Roman" pitchFamily="18" charset="0"/>
              </a:rPr>
              <a:t>Media</a:t>
            </a:r>
            <a:endParaRPr lang="sv-SE" altLang="sv-SE" sz="2000" dirty="0">
              <a:latin typeface="Times New Roman" pitchFamily="18" charset="0"/>
            </a:endParaRPr>
          </a:p>
        </p:txBody>
      </p:sp>
      <p:sp>
        <p:nvSpPr>
          <p:cNvPr id="17" name="Rektangel 16"/>
          <p:cNvSpPr/>
          <p:nvPr/>
        </p:nvSpPr>
        <p:spPr>
          <a:xfrm>
            <a:off x="4913316" y="4418116"/>
            <a:ext cx="1516123" cy="646331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buClrTx/>
              <a:buSzTx/>
              <a:buFontTx/>
              <a:buNone/>
            </a:pPr>
            <a:r>
              <a:rPr lang="sv-SE" altLang="sv-SE" dirty="0">
                <a:latin typeface="Times New Roman" pitchFamily="18" charset="0"/>
              </a:rPr>
              <a:t>Frivilliga</a:t>
            </a:r>
            <a:br>
              <a:rPr lang="sv-SE" altLang="sv-SE" dirty="0">
                <a:latin typeface="Times New Roman" pitchFamily="18" charset="0"/>
              </a:rPr>
            </a:br>
            <a:r>
              <a:rPr lang="sv-SE" altLang="sv-SE" dirty="0">
                <a:latin typeface="Times New Roman" pitchFamily="18" charset="0"/>
              </a:rPr>
              <a:t>organisationer</a:t>
            </a:r>
            <a:endParaRPr lang="sv-SE" altLang="sv-SE" sz="2000" dirty="0">
              <a:latin typeface="Times New Roman" pitchFamily="18" charset="0"/>
            </a:endParaRPr>
          </a:p>
        </p:txBody>
      </p:sp>
      <p:sp>
        <p:nvSpPr>
          <p:cNvPr id="19" name="Rektangel 18"/>
          <p:cNvSpPr/>
          <p:nvPr/>
        </p:nvSpPr>
        <p:spPr>
          <a:xfrm>
            <a:off x="6614414" y="3795424"/>
            <a:ext cx="1740572" cy="369332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buClrTx/>
              <a:buSzTx/>
              <a:buFontTx/>
              <a:buNone/>
            </a:pPr>
            <a:r>
              <a:rPr lang="sv-SE" altLang="sv-SE" dirty="0">
                <a:latin typeface="Times New Roman" pitchFamily="18" charset="0"/>
              </a:rPr>
              <a:t>Länsveterinär</a:t>
            </a:r>
          </a:p>
        </p:txBody>
      </p:sp>
      <p:sp>
        <p:nvSpPr>
          <p:cNvPr id="20" name="Rektangel 19"/>
          <p:cNvSpPr/>
          <p:nvPr/>
        </p:nvSpPr>
        <p:spPr>
          <a:xfrm>
            <a:off x="5976639" y="2700233"/>
            <a:ext cx="1374342" cy="800219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buClrTx/>
              <a:buSzTx/>
              <a:buFontTx/>
              <a:buNone/>
            </a:pPr>
            <a:r>
              <a:rPr lang="sv-SE" altLang="sv-SE" dirty="0">
                <a:latin typeface="Times New Roman" pitchFamily="18" charset="0"/>
              </a:rPr>
              <a:t>Kommuner</a:t>
            </a:r>
            <a:br>
              <a:rPr lang="sv-SE" altLang="sv-SE" dirty="0">
                <a:latin typeface="Times New Roman" pitchFamily="18" charset="0"/>
              </a:rPr>
            </a:br>
            <a:r>
              <a:rPr lang="sv-SE" altLang="sv-SE" sz="1400" dirty="0" err="1" smtClean="0">
                <a:latin typeface="Times New Roman" pitchFamily="18" charset="0"/>
              </a:rPr>
              <a:t>MAS:ar</a:t>
            </a:r>
            <a:r>
              <a:rPr lang="sv-SE" altLang="sv-SE" sz="1400" dirty="0">
                <a:latin typeface="Times New Roman" pitchFamily="18" charset="0"/>
              </a:rPr>
              <a:t/>
            </a:r>
            <a:br>
              <a:rPr lang="sv-SE" altLang="sv-SE" sz="1400" dirty="0">
                <a:latin typeface="Times New Roman" pitchFamily="18" charset="0"/>
              </a:rPr>
            </a:br>
            <a:r>
              <a:rPr lang="sv-SE" altLang="sv-SE" sz="1400" dirty="0" smtClean="0">
                <a:latin typeface="Times New Roman" pitchFamily="18" charset="0"/>
              </a:rPr>
              <a:t>MHN m.fl. </a:t>
            </a:r>
            <a:endParaRPr lang="sv-SE" altLang="sv-SE" sz="1400" dirty="0">
              <a:latin typeface="Times New Roman" pitchFamily="18" charset="0"/>
            </a:endParaRPr>
          </a:p>
        </p:txBody>
      </p:sp>
      <p:sp>
        <p:nvSpPr>
          <p:cNvPr id="21" name="Rektangel 20"/>
          <p:cNvSpPr/>
          <p:nvPr/>
        </p:nvSpPr>
        <p:spPr>
          <a:xfrm>
            <a:off x="7524328" y="2235022"/>
            <a:ext cx="843137" cy="369332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buClrTx/>
              <a:buSzTx/>
              <a:buFontTx/>
              <a:buNone/>
            </a:pPr>
            <a:r>
              <a:rPr lang="sv-SE" altLang="sv-SE" dirty="0">
                <a:latin typeface="Times New Roman" pitchFamily="18" charset="0"/>
              </a:rPr>
              <a:t>SoS</a:t>
            </a:r>
            <a:endParaRPr lang="sv-SE" altLang="sv-SE" sz="700" dirty="0">
              <a:latin typeface="Times New Roman" pitchFamily="18" charset="0"/>
            </a:endParaRPr>
          </a:p>
        </p:txBody>
      </p:sp>
      <p:sp>
        <p:nvSpPr>
          <p:cNvPr id="22" name="Rektangel 21"/>
          <p:cNvSpPr/>
          <p:nvPr/>
        </p:nvSpPr>
        <p:spPr>
          <a:xfrm>
            <a:off x="6429439" y="389888"/>
            <a:ext cx="1728192" cy="1015663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buClrTx/>
              <a:buSzTx/>
              <a:buFontTx/>
              <a:buNone/>
            </a:pPr>
            <a:r>
              <a:rPr lang="sv-SE" altLang="sv-SE" dirty="0">
                <a:latin typeface="Times New Roman" pitchFamily="18" charset="0"/>
              </a:rPr>
              <a:t>Slutenvård</a:t>
            </a:r>
            <a:r>
              <a:rPr lang="sv-SE" altLang="sv-SE" sz="2800" dirty="0">
                <a:latin typeface="Times New Roman" pitchFamily="18" charset="0"/>
              </a:rPr>
              <a:t/>
            </a:r>
            <a:br>
              <a:rPr lang="sv-SE" altLang="sv-SE" sz="2800" dirty="0">
                <a:latin typeface="Times New Roman" pitchFamily="18" charset="0"/>
              </a:rPr>
            </a:br>
            <a:r>
              <a:rPr lang="sv-SE" altLang="sv-SE" sz="1400" dirty="0">
                <a:latin typeface="Times New Roman" pitchFamily="18" charset="0"/>
              </a:rPr>
              <a:t>hudklinik</a:t>
            </a:r>
            <a:br>
              <a:rPr lang="sv-SE" altLang="sv-SE" sz="1400" dirty="0">
                <a:latin typeface="Times New Roman" pitchFamily="18" charset="0"/>
              </a:rPr>
            </a:br>
            <a:r>
              <a:rPr lang="sv-SE" altLang="sv-SE" sz="1400" dirty="0">
                <a:latin typeface="Times New Roman" pitchFamily="18" charset="0"/>
              </a:rPr>
              <a:t>lungklinik</a:t>
            </a:r>
            <a:br>
              <a:rPr lang="sv-SE" altLang="sv-SE" sz="1400" dirty="0">
                <a:latin typeface="Times New Roman" pitchFamily="18" charset="0"/>
              </a:rPr>
            </a:br>
            <a:r>
              <a:rPr lang="sv-SE" altLang="sv-SE" sz="1400" dirty="0">
                <a:latin typeface="Times New Roman" pitchFamily="18" charset="0"/>
              </a:rPr>
              <a:t>infektionsklinik m.fl.</a:t>
            </a:r>
          </a:p>
        </p:txBody>
      </p:sp>
      <p:sp>
        <p:nvSpPr>
          <p:cNvPr id="23" name="textruta 22"/>
          <p:cNvSpPr txBox="1"/>
          <p:nvPr/>
        </p:nvSpPr>
        <p:spPr>
          <a:xfrm>
            <a:off x="6228184" y="1707654"/>
            <a:ext cx="2031444" cy="369332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sv-S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Strama Norrbotten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25" name="Rak 24"/>
          <p:cNvCxnSpPr>
            <a:stCxn id="13" idx="3"/>
            <a:endCxn id="2" idx="1"/>
          </p:cNvCxnSpPr>
          <p:nvPr/>
        </p:nvCxnSpPr>
        <p:spPr>
          <a:xfrm>
            <a:off x="2267744" y="919342"/>
            <a:ext cx="1089182" cy="684608"/>
          </a:xfrm>
          <a:prstGeom prst="line">
            <a:avLst/>
          </a:prstGeom>
          <a:ln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Rak 26"/>
          <p:cNvCxnSpPr/>
          <p:nvPr/>
        </p:nvCxnSpPr>
        <p:spPr>
          <a:xfrm>
            <a:off x="1247839" y="1952151"/>
            <a:ext cx="1840846" cy="43535"/>
          </a:xfrm>
          <a:prstGeom prst="line">
            <a:avLst/>
          </a:prstGeom>
          <a:ln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" name="Rak 29"/>
          <p:cNvCxnSpPr>
            <a:stCxn id="6" idx="3"/>
            <a:endCxn id="2" idx="2"/>
          </p:cNvCxnSpPr>
          <p:nvPr/>
        </p:nvCxnSpPr>
        <p:spPr>
          <a:xfrm flipV="1">
            <a:off x="1734364" y="2520462"/>
            <a:ext cx="1242930" cy="123296"/>
          </a:xfrm>
          <a:prstGeom prst="line">
            <a:avLst/>
          </a:prstGeom>
          <a:ln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133" name="Rak 5132"/>
          <p:cNvCxnSpPr/>
          <p:nvPr/>
        </p:nvCxnSpPr>
        <p:spPr>
          <a:xfrm flipV="1">
            <a:off x="2017131" y="2715766"/>
            <a:ext cx="960163" cy="598674"/>
          </a:xfrm>
          <a:prstGeom prst="line">
            <a:avLst/>
          </a:prstGeom>
          <a:ln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137" name="Rak 5136"/>
          <p:cNvCxnSpPr>
            <a:stCxn id="10" idx="3"/>
          </p:cNvCxnSpPr>
          <p:nvPr/>
        </p:nvCxnSpPr>
        <p:spPr>
          <a:xfrm flipV="1">
            <a:off x="2019444" y="3003798"/>
            <a:ext cx="1040388" cy="1183486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150" name="Rak 5149"/>
          <p:cNvCxnSpPr>
            <a:stCxn id="14" idx="0"/>
          </p:cNvCxnSpPr>
          <p:nvPr/>
        </p:nvCxnSpPr>
        <p:spPr>
          <a:xfrm flipV="1">
            <a:off x="2794357" y="3320681"/>
            <a:ext cx="450804" cy="728103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153" name="Rak 5152"/>
          <p:cNvCxnSpPr>
            <a:stCxn id="15" idx="0"/>
          </p:cNvCxnSpPr>
          <p:nvPr/>
        </p:nvCxnSpPr>
        <p:spPr>
          <a:xfrm flipV="1">
            <a:off x="3383868" y="3684732"/>
            <a:ext cx="324036" cy="1010383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155" name="Rak 5154"/>
          <p:cNvCxnSpPr>
            <a:stCxn id="16" idx="0"/>
            <a:endCxn id="2" idx="4"/>
          </p:cNvCxnSpPr>
          <p:nvPr/>
        </p:nvCxnSpPr>
        <p:spPr>
          <a:xfrm flipH="1" flipV="1">
            <a:off x="4273438" y="3816606"/>
            <a:ext cx="818" cy="34815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157" name="Rak 5156"/>
          <p:cNvCxnSpPr>
            <a:stCxn id="17" idx="0"/>
          </p:cNvCxnSpPr>
          <p:nvPr/>
        </p:nvCxnSpPr>
        <p:spPr>
          <a:xfrm flipH="1" flipV="1">
            <a:off x="5004048" y="3595541"/>
            <a:ext cx="667330" cy="822575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161" name="Rak 5160"/>
          <p:cNvCxnSpPr>
            <a:stCxn id="19" idx="1"/>
          </p:cNvCxnSpPr>
          <p:nvPr/>
        </p:nvCxnSpPr>
        <p:spPr>
          <a:xfrm flipH="1" flipV="1">
            <a:off x="5219887" y="3437187"/>
            <a:ext cx="1394527" cy="542903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164" name="Rak 5163"/>
          <p:cNvCxnSpPr>
            <a:stCxn id="20" idx="1"/>
          </p:cNvCxnSpPr>
          <p:nvPr/>
        </p:nvCxnSpPr>
        <p:spPr>
          <a:xfrm flipH="1" flipV="1">
            <a:off x="5467276" y="2995268"/>
            <a:ext cx="509363" cy="105075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170" name="Rak 5169"/>
          <p:cNvCxnSpPr>
            <a:stCxn id="21" idx="1"/>
            <a:endCxn id="2" idx="6"/>
          </p:cNvCxnSpPr>
          <p:nvPr/>
        </p:nvCxnSpPr>
        <p:spPr>
          <a:xfrm flipH="1">
            <a:off x="5569582" y="2419688"/>
            <a:ext cx="1954746" cy="100774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172" name="Rak 5171"/>
          <p:cNvCxnSpPr>
            <a:stCxn id="23" idx="1"/>
          </p:cNvCxnSpPr>
          <p:nvPr/>
        </p:nvCxnSpPr>
        <p:spPr>
          <a:xfrm flipH="1">
            <a:off x="5508104" y="1892320"/>
            <a:ext cx="720080" cy="184666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174" name="Rak 5173"/>
          <p:cNvCxnSpPr>
            <a:stCxn id="22" idx="1"/>
            <a:endCxn id="2" idx="7"/>
          </p:cNvCxnSpPr>
          <p:nvPr/>
        </p:nvCxnSpPr>
        <p:spPr>
          <a:xfrm flipH="1">
            <a:off x="5189950" y="897720"/>
            <a:ext cx="1239489" cy="70623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176" name="Rak 5175"/>
          <p:cNvCxnSpPr>
            <a:stCxn id="12" idx="2"/>
            <a:endCxn id="2" idx="0"/>
          </p:cNvCxnSpPr>
          <p:nvPr/>
        </p:nvCxnSpPr>
        <p:spPr>
          <a:xfrm>
            <a:off x="4273438" y="1142806"/>
            <a:ext cx="0" cy="81512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7" name="Höger 36"/>
          <p:cNvSpPr/>
          <p:nvPr/>
        </p:nvSpPr>
        <p:spPr>
          <a:xfrm rot="10800000">
            <a:off x="7549852" y="2867785"/>
            <a:ext cx="792088" cy="360040"/>
          </a:xfrm>
          <a:prstGeom prst="rightArrow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30642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323528" y="205978"/>
            <a:ext cx="8610922" cy="745592"/>
          </a:xfr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sv-SE" dirty="0" smtClean="0">
                <a:solidFill>
                  <a:schemeClr val="bg1"/>
                </a:solidFill>
              </a:rPr>
              <a:t>1 kap 10 § SmL - samverkan</a:t>
            </a:r>
            <a:endParaRPr lang="sv-SE" dirty="0">
              <a:solidFill>
                <a:schemeClr val="bg1"/>
              </a:solidFill>
            </a:endParaRPr>
          </a:p>
        </p:txBody>
      </p:sp>
      <p:sp>
        <p:nvSpPr>
          <p:cNvPr id="13315" name="Platshållare för innehåll 2"/>
          <p:cNvSpPr>
            <a:spLocks noGrp="1"/>
          </p:cNvSpPr>
          <p:nvPr>
            <p:ph idx="1"/>
          </p:nvPr>
        </p:nvSpPr>
        <p:spPr>
          <a:xfrm>
            <a:off x="899592" y="1779662"/>
            <a:ext cx="7499350" cy="1512168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lnSpcReduction="10000"/>
          </a:bodyPr>
          <a:lstStyle/>
          <a:p>
            <a:pPr marL="80963" indent="0" algn="ctr" eaLnBrk="1">
              <a:buFont typeface="Wingdings 2" pitchFamily="18" charset="2"/>
              <a:buNone/>
            </a:pPr>
            <a:r>
              <a:rPr lang="sv-SE" altLang="sv-SE" sz="2400" dirty="0" smtClean="0"/>
              <a:t>Myndigheter inom smittskyddet, andra berörda </a:t>
            </a:r>
            <a:r>
              <a:rPr lang="sv-SE" altLang="sv-SE" sz="2400" dirty="0" smtClean="0"/>
              <a:t>myndigheter…	…skall </a:t>
            </a:r>
            <a:r>
              <a:rPr lang="sv-SE" altLang="sv-SE" sz="2400" dirty="0" smtClean="0"/>
              <a:t>enligt 1 kap</a:t>
            </a:r>
            <a:r>
              <a:rPr lang="sv-SE" altLang="sv-SE" sz="2400" b="1" dirty="0" smtClean="0"/>
              <a:t> </a:t>
            </a:r>
            <a:r>
              <a:rPr lang="sv-SE" altLang="sv-SE" sz="2400" dirty="0" smtClean="0"/>
              <a:t>10 § SmL </a:t>
            </a:r>
            <a:r>
              <a:rPr lang="sv-SE" altLang="sv-SE" sz="2400" b="1" dirty="0" smtClean="0">
                <a:solidFill>
                  <a:srgbClr val="C00000"/>
                </a:solidFill>
              </a:rPr>
              <a:t>samverka för att förebygga och begränsa </a:t>
            </a:r>
            <a:r>
              <a:rPr lang="sv-SE" altLang="sv-SE" sz="2400" dirty="0" smtClean="0"/>
              <a:t>utbrott eller spridning av smittsamma sjukdomar. 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3651870"/>
            <a:ext cx="3169841" cy="10773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10156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Text Box 2"/>
          <p:cNvSpPr txBox="1">
            <a:spLocks noChangeArrowheads="1"/>
          </p:cNvSpPr>
          <p:nvPr/>
        </p:nvSpPr>
        <p:spPr bwMode="auto">
          <a:xfrm>
            <a:off x="1259632" y="1059582"/>
            <a:ext cx="6840760" cy="3539430"/>
          </a:xfrm>
          <a:prstGeom prst="rect">
            <a:avLst/>
          </a:prstGeom>
          <a:ln/>
          <a:ex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285750" indent="-285750" eaLnBrk="0" fontAlgn="base" hangingPunct="0">
              <a:spcBef>
                <a:spcPct val="50000"/>
              </a:spcBef>
              <a:spcAft>
                <a:spcPct val="0"/>
              </a:spcAft>
              <a:buFont typeface="Wingdings" panose="05000000000000000000" pitchFamily="2" charset="2"/>
              <a:buChar char="Ø"/>
            </a:pPr>
            <a:r>
              <a:rPr lang="sv-SE" altLang="sv-SE" sz="1400" dirty="0" smtClean="0">
                <a:solidFill>
                  <a:srgbClr val="000000"/>
                </a:solidFill>
                <a:latin typeface="Helvetica" pitchFamily="1" charset="0"/>
                <a:ea typeface="MS PGothic" pitchFamily="34" charset="-128"/>
              </a:rPr>
              <a:t>planera</a:t>
            </a:r>
            <a:r>
              <a:rPr lang="sv-SE" altLang="sv-SE" sz="1400" dirty="0">
                <a:solidFill>
                  <a:srgbClr val="000000"/>
                </a:solidFill>
                <a:latin typeface="Helvetica" pitchFamily="1" charset="0"/>
                <a:ea typeface="MS PGothic" pitchFamily="34" charset="-128"/>
              </a:rPr>
              <a:t>, organisera och leda </a:t>
            </a:r>
            <a:r>
              <a:rPr lang="sv-SE" altLang="sv-SE" sz="1400" dirty="0" smtClean="0">
                <a:solidFill>
                  <a:srgbClr val="000000"/>
                </a:solidFill>
                <a:latin typeface="Helvetica" pitchFamily="1" charset="0"/>
                <a:ea typeface="MS PGothic" pitchFamily="34" charset="-128"/>
              </a:rPr>
              <a:t>smittskyddet</a:t>
            </a:r>
          </a:p>
          <a:p>
            <a:pPr marL="285750" indent="-285750" eaLnBrk="0" fontAlgn="base" hangingPunct="0">
              <a:spcBef>
                <a:spcPct val="50000"/>
              </a:spcBef>
              <a:spcAft>
                <a:spcPct val="0"/>
              </a:spcAft>
              <a:buFont typeface="Wingdings" panose="05000000000000000000" pitchFamily="2" charset="2"/>
              <a:buChar char="Ø"/>
            </a:pPr>
            <a:r>
              <a:rPr lang="sv-SE" altLang="sv-SE" sz="1400" dirty="0" smtClean="0">
                <a:solidFill>
                  <a:srgbClr val="000000"/>
                </a:solidFill>
                <a:latin typeface="Helvetica" pitchFamily="1" charset="0"/>
                <a:ea typeface="MS PGothic" pitchFamily="34" charset="-128"/>
              </a:rPr>
              <a:t>fortlöpande </a:t>
            </a:r>
            <a:r>
              <a:rPr lang="sv-SE" altLang="sv-SE" sz="1400" dirty="0">
                <a:solidFill>
                  <a:srgbClr val="000000"/>
                </a:solidFill>
                <a:latin typeface="Helvetica" pitchFamily="1" charset="0"/>
                <a:ea typeface="MS PGothic" pitchFamily="34" charset="-128"/>
              </a:rPr>
              <a:t>följa smittskyddsläget i området </a:t>
            </a:r>
            <a:endParaRPr lang="sv-SE" altLang="sv-SE" sz="1400" dirty="0" smtClean="0">
              <a:solidFill>
                <a:srgbClr val="000000"/>
              </a:solidFill>
              <a:latin typeface="Helvetica" pitchFamily="1" charset="0"/>
              <a:ea typeface="MS PGothic" pitchFamily="34" charset="-128"/>
            </a:endParaRPr>
          </a:p>
          <a:p>
            <a:pPr marL="285750" indent="-285750" eaLnBrk="0" fontAlgn="base" hangingPunct="0">
              <a:spcBef>
                <a:spcPct val="50000"/>
              </a:spcBef>
              <a:spcAft>
                <a:spcPct val="0"/>
              </a:spcAft>
              <a:buFont typeface="Wingdings" panose="05000000000000000000" pitchFamily="2" charset="2"/>
              <a:buChar char="Ø"/>
            </a:pPr>
            <a:r>
              <a:rPr lang="sv-SE" altLang="sv-SE" sz="1400" dirty="0" smtClean="0">
                <a:solidFill>
                  <a:srgbClr val="000000"/>
                </a:solidFill>
                <a:latin typeface="Helvetica" pitchFamily="1" charset="0"/>
                <a:ea typeface="MS PGothic" pitchFamily="34" charset="-128"/>
              </a:rPr>
              <a:t>verka </a:t>
            </a:r>
            <a:r>
              <a:rPr lang="sv-SE" altLang="sv-SE" sz="1400" dirty="0">
                <a:solidFill>
                  <a:srgbClr val="000000"/>
                </a:solidFill>
                <a:latin typeface="Helvetica" pitchFamily="1" charset="0"/>
                <a:ea typeface="MS PGothic" pitchFamily="34" charset="-128"/>
              </a:rPr>
              <a:t>för att förebyggande åtgärder </a:t>
            </a:r>
            <a:r>
              <a:rPr lang="sv-SE" altLang="sv-SE" sz="1400" dirty="0" smtClean="0">
                <a:solidFill>
                  <a:srgbClr val="000000"/>
                </a:solidFill>
                <a:latin typeface="Helvetica" pitchFamily="1" charset="0"/>
                <a:ea typeface="MS PGothic" pitchFamily="34" charset="-128"/>
              </a:rPr>
              <a:t>vidtas</a:t>
            </a:r>
          </a:p>
          <a:p>
            <a:pPr marL="285750" indent="-285750" eaLnBrk="0" fontAlgn="base" hangingPunct="0">
              <a:spcBef>
                <a:spcPct val="50000"/>
              </a:spcBef>
              <a:spcAft>
                <a:spcPct val="0"/>
              </a:spcAft>
              <a:buFont typeface="Wingdings" panose="05000000000000000000" pitchFamily="2" charset="2"/>
              <a:buChar char="Ø"/>
            </a:pPr>
            <a:r>
              <a:rPr lang="sv-SE" altLang="sv-SE" sz="1400" dirty="0" smtClean="0">
                <a:solidFill>
                  <a:srgbClr val="000000"/>
                </a:solidFill>
                <a:latin typeface="Helvetica" pitchFamily="1" charset="0"/>
                <a:ea typeface="MS PGothic" pitchFamily="34" charset="-128"/>
              </a:rPr>
              <a:t>ge </a:t>
            </a:r>
            <a:r>
              <a:rPr lang="sv-SE" altLang="sv-SE" sz="1400" dirty="0">
                <a:solidFill>
                  <a:srgbClr val="000000"/>
                </a:solidFill>
                <a:latin typeface="Helvetica" pitchFamily="1" charset="0"/>
                <a:ea typeface="MS PGothic" pitchFamily="34" charset="-128"/>
              </a:rPr>
              <a:t>allmänheten råd och </a:t>
            </a:r>
            <a:r>
              <a:rPr lang="sv-SE" altLang="sv-SE" sz="1400" dirty="0" smtClean="0">
                <a:solidFill>
                  <a:srgbClr val="000000"/>
                </a:solidFill>
                <a:latin typeface="Helvetica" pitchFamily="1" charset="0"/>
                <a:ea typeface="MS PGothic" pitchFamily="34" charset="-128"/>
              </a:rPr>
              <a:t>upplysningar</a:t>
            </a:r>
          </a:p>
          <a:p>
            <a:pPr marL="285750" indent="-285750" eaLnBrk="0" fontAlgn="base" hangingPunct="0">
              <a:spcBef>
                <a:spcPct val="50000"/>
              </a:spcBef>
              <a:spcAft>
                <a:spcPct val="0"/>
              </a:spcAft>
              <a:buFont typeface="Wingdings" panose="05000000000000000000" pitchFamily="2" charset="2"/>
              <a:buChar char="Ø"/>
            </a:pPr>
            <a:r>
              <a:rPr lang="sv-SE" altLang="sv-SE" sz="1400" dirty="0" smtClean="0">
                <a:solidFill>
                  <a:srgbClr val="000000"/>
                </a:solidFill>
                <a:latin typeface="Helvetica" pitchFamily="1" charset="0"/>
                <a:ea typeface="MS PGothic" pitchFamily="34" charset="-128"/>
              </a:rPr>
              <a:t>ge </a:t>
            </a:r>
            <a:r>
              <a:rPr lang="sv-SE" altLang="sv-SE" sz="1400" dirty="0">
                <a:solidFill>
                  <a:srgbClr val="000000"/>
                </a:solidFill>
                <a:latin typeface="Helvetica" pitchFamily="1" charset="0"/>
                <a:ea typeface="MS PGothic" pitchFamily="34" charset="-128"/>
              </a:rPr>
              <a:t>råd och anvisningar till grupper särskilt utsatta för </a:t>
            </a:r>
            <a:r>
              <a:rPr lang="sv-SE" altLang="sv-SE" sz="1400" dirty="0" smtClean="0">
                <a:solidFill>
                  <a:srgbClr val="000000"/>
                </a:solidFill>
                <a:latin typeface="Helvetica" pitchFamily="1" charset="0"/>
                <a:ea typeface="MS PGothic" pitchFamily="34" charset="-128"/>
              </a:rPr>
              <a:t>smittrisk</a:t>
            </a:r>
          </a:p>
          <a:p>
            <a:pPr marL="285750" indent="-285750" eaLnBrk="0" fontAlgn="base" hangingPunct="0">
              <a:spcBef>
                <a:spcPct val="50000"/>
              </a:spcBef>
              <a:spcAft>
                <a:spcPct val="0"/>
              </a:spcAft>
              <a:buFont typeface="Wingdings" panose="05000000000000000000" pitchFamily="2" charset="2"/>
              <a:buChar char="Ø"/>
            </a:pPr>
            <a:r>
              <a:rPr lang="sv-SE" altLang="sv-SE" sz="1400" dirty="0" smtClean="0">
                <a:solidFill>
                  <a:srgbClr val="000000"/>
                </a:solidFill>
                <a:latin typeface="Helvetica" pitchFamily="1" charset="0"/>
                <a:ea typeface="MS PGothic" pitchFamily="34" charset="-128"/>
              </a:rPr>
              <a:t>stödja </a:t>
            </a:r>
            <a:r>
              <a:rPr lang="sv-SE" altLang="sv-SE" sz="1400" dirty="0">
                <a:solidFill>
                  <a:srgbClr val="000000"/>
                </a:solidFill>
                <a:latin typeface="Helvetica" pitchFamily="1" charset="0"/>
                <a:ea typeface="MS PGothic" pitchFamily="34" charset="-128"/>
              </a:rPr>
              <a:t>behandlande läkare och annan hälso- och </a:t>
            </a:r>
            <a:r>
              <a:rPr lang="sv-SE" altLang="sv-SE" sz="1400" dirty="0" smtClean="0">
                <a:solidFill>
                  <a:srgbClr val="000000"/>
                </a:solidFill>
                <a:latin typeface="Helvetica" pitchFamily="1" charset="0"/>
                <a:ea typeface="MS PGothic" pitchFamily="34" charset="-128"/>
              </a:rPr>
              <a:t>sjukvårdspersonal </a:t>
            </a:r>
            <a:r>
              <a:rPr lang="sv-SE" altLang="sv-SE" sz="1400" dirty="0">
                <a:solidFill>
                  <a:srgbClr val="000000"/>
                </a:solidFill>
                <a:latin typeface="Helvetica" pitchFamily="1" charset="0"/>
                <a:ea typeface="MS PGothic" pitchFamily="34" charset="-128"/>
              </a:rPr>
              <a:t>och när det behövs ge råd om lämpliga </a:t>
            </a:r>
            <a:r>
              <a:rPr lang="sv-SE" altLang="sv-SE" sz="1400" dirty="0" smtClean="0">
                <a:solidFill>
                  <a:srgbClr val="000000"/>
                </a:solidFill>
                <a:latin typeface="Helvetica" pitchFamily="1" charset="0"/>
                <a:ea typeface="MS PGothic" pitchFamily="34" charset="-128"/>
              </a:rPr>
              <a:t>åtgärder</a:t>
            </a:r>
          </a:p>
          <a:p>
            <a:pPr marL="285750" indent="-285750" eaLnBrk="0" fontAlgn="base" hangingPunct="0">
              <a:spcBef>
                <a:spcPct val="50000"/>
              </a:spcBef>
              <a:spcAft>
                <a:spcPct val="0"/>
              </a:spcAft>
              <a:buFont typeface="Wingdings" panose="05000000000000000000" pitchFamily="2" charset="2"/>
              <a:buChar char="Ø"/>
            </a:pPr>
            <a:r>
              <a:rPr lang="sv-SE" altLang="sv-SE" sz="1400" dirty="0" smtClean="0">
                <a:solidFill>
                  <a:srgbClr val="000000"/>
                </a:solidFill>
                <a:latin typeface="Helvetica" pitchFamily="1" charset="0"/>
                <a:ea typeface="MS PGothic" pitchFamily="34" charset="-128"/>
              </a:rPr>
              <a:t>följa </a:t>
            </a:r>
            <a:r>
              <a:rPr lang="sv-SE" altLang="sv-SE" sz="1400" dirty="0">
                <a:solidFill>
                  <a:srgbClr val="000000"/>
                </a:solidFill>
                <a:latin typeface="Helvetica" pitchFamily="1" charset="0"/>
                <a:ea typeface="MS PGothic" pitchFamily="34" charset="-128"/>
              </a:rPr>
              <a:t>upp anmälningar om inträffade sjukdomsfall och se till att </a:t>
            </a:r>
            <a:r>
              <a:rPr lang="sv-SE" altLang="sv-SE" sz="1400" dirty="0" smtClean="0">
                <a:solidFill>
                  <a:srgbClr val="000000"/>
                </a:solidFill>
                <a:latin typeface="Helvetica" pitchFamily="1" charset="0"/>
                <a:ea typeface="MS PGothic" pitchFamily="34" charset="-128"/>
              </a:rPr>
              <a:t>behövliga </a:t>
            </a:r>
            <a:r>
              <a:rPr lang="sv-SE" altLang="sv-SE" sz="1400" dirty="0">
                <a:solidFill>
                  <a:srgbClr val="000000"/>
                </a:solidFill>
                <a:latin typeface="Helvetica" pitchFamily="1" charset="0"/>
                <a:ea typeface="MS PGothic" pitchFamily="34" charset="-128"/>
              </a:rPr>
              <a:t>åtgärder vidtas för att finna smittskällan och personer </a:t>
            </a:r>
            <a:r>
              <a:rPr lang="sv-SE" altLang="sv-SE" sz="1400" dirty="0" smtClean="0">
                <a:solidFill>
                  <a:srgbClr val="000000"/>
                </a:solidFill>
                <a:latin typeface="Helvetica" pitchFamily="1" charset="0"/>
                <a:ea typeface="MS PGothic" pitchFamily="34" charset="-128"/>
              </a:rPr>
              <a:t>som </a:t>
            </a:r>
            <a:r>
              <a:rPr lang="sv-SE" altLang="sv-SE" sz="1400" dirty="0">
                <a:solidFill>
                  <a:srgbClr val="000000"/>
                </a:solidFill>
                <a:latin typeface="Helvetica" pitchFamily="1" charset="0"/>
                <a:ea typeface="MS PGothic" pitchFamily="34" charset="-128"/>
              </a:rPr>
              <a:t>kan ha utsatts för </a:t>
            </a:r>
            <a:r>
              <a:rPr lang="sv-SE" altLang="sv-SE" sz="1400" dirty="0" smtClean="0">
                <a:solidFill>
                  <a:srgbClr val="000000"/>
                </a:solidFill>
                <a:latin typeface="Helvetica" pitchFamily="1" charset="0"/>
                <a:ea typeface="MS PGothic" pitchFamily="34" charset="-128"/>
              </a:rPr>
              <a:t>smittrisk</a:t>
            </a:r>
          </a:p>
          <a:p>
            <a:pPr marL="285750" indent="-285750" eaLnBrk="0" fontAlgn="base" hangingPunct="0">
              <a:spcBef>
                <a:spcPct val="50000"/>
              </a:spcBef>
              <a:spcAft>
                <a:spcPct val="0"/>
              </a:spcAft>
              <a:buFont typeface="Wingdings" panose="05000000000000000000" pitchFamily="2" charset="2"/>
              <a:buChar char="Ø"/>
            </a:pPr>
            <a:r>
              <a:rPr lang="sv-SE" altLang="sv-SE" sz="1400" dirty="0" smtClean="0">
                <a:solidFill>
                  <a:srgbClr val="000000"/>
                </a:solidFill>
                <a:latin typeface="Helvetica" pitchFamily="1" charset="0"/>
                <a:ea typeface="MS PGothic" pitchFamily="34" charset="-128"/>
              </a:rPr>
              <a:t>följa </a:t>
            </a:r>
            <a:r>
              <a:rPr lang="sv-SE" altLang="sv-SE" sz="1400" dirty="0">
                <a:solidFill>
                  <a:srgbClr val="000000"/>
                </a:solidFill>
                <a:latin typeface="Helvetica" pitchFamily="1" charset="0"/>
                <a:ea typeface="MS PGothic" pitchFamily="34" charset="-128"/>
              </a:rPr>
              <a:t>att vårdgivare vidtar de åtgärder som krävs för att </a:t>
            </a:r>
            <a:r>
              <a:rPr lang="sv-SE" altLang="sv-SE" sz="1400" dirty="0" smtClean="0">
                <a:solidFill>
                  <a:srgbClr val="000000"/>
                </a:solidFill>
                <a:latin typeface="Helvetica" pitchFamily="1" charset="0"/>
                <a:ea typeface="MS PGothic" pitchFamily="34" charset="-128"/>
              </a:rPr>
              <a:t>förebygga smittspridning</a:t>
            </a:r>
          </a:p>
          <a:p>
            <a:pPr marL="285750" indent="-285750" eaLnBrk="0" fontAlgn="base" hangingPunct="0">
              <a:spcBef>
                <a:spcPct val="50000"/>
              </a:spcBef>
              <a:spcAft>
                <a:spcPct val="0"/>
              </a:spcAft>
              <a:buFont typeface="Wingdings" panose="05000000000000000000" pitchFamily="2" charset="2"/>
              <a:buChar char="Ø"/>
            </a:pPr>
            <a:r>
              <a:rPr lang="sv-SE" altLang="sv-SE" sz="1400" dirty="0" smtClean="0">
                <a:solidFill>
                  <a:srgbClr val="000000"/>
                </a:solidFill>
                <a:latin typeface="Helvetica" pitchFamily="1" charset="0"/>
                <a:ea typeface="MS PGothic" pitchFamily="34" charset="-128"/>
              </a:rPr>
              <a:t>utöva </a:t>
            </a:r>
            <a:r>
              <a:rPr lang="sv-SE" altLang="sv-SE" sz="1400" dirty="0">
                <a:solidFill>
                  <a:srgbClr val="000000"/>
                </a:solidFill>
                <a:latin typeface="Helvetica" pitchFamily="1" charset="0"/>
                <a:ea typeface="MS PGothic" pitchFamily="34" charset="-128"/>
              </a:rPr>
              <a:t>myndighetsutövning i enlighet med smittskyddslagen där </a:t>
            </a:r>
            <a:r>
              <a:rPr lang="sv-SE" altLang="sv-SE" sz="1400" dirty="0" smtClean="0">
                <a:solidFill>
                  <a:srgbClr val="000000"/>
                </a:solidFill>
                <a:latin typeface="Helvetica" pitchFamily="1" charset="0"/>
                <a:ea typeface="MS PGothic" pitchFamily="34" charset="-128"/>
              </a:rPr>
              <a:t>frivilliga </a:t>
            </a:r>
            <a:r>
              <a:rPr lang="sv-SE" altLang="sv-SE" sz="1400" dirty="0">
                <a:solidFill>
                  <a:srgbClr val="000000"/>
                </a:solidFill>
                <a:latin typeface="Helvetica" pitchFamily="1" charset="0"/>
                <a:ea typeface="MS PGothic" pitchFamily="34" charset="-128"/>
              </a:rPr>
              <a:t>åtgärder inte </a:t>
            </a:r>
            <a:r>
              <a:rPr lang="sv-SE" altLang="sv-SE" sz="1400" dirty="0" smtClean="0">
                <a:solidFill>
                  <a:srgbClr val="000000"/>
                </a:solidFill>
                <a:latin typeface="Helvetica" pitchFamily="1" charset="0"/>
                <a:ea typeface="MS PGothic" pitchFamily="34" charset="-128"/>
              </a:rPr>
              <a:t>fungerar</a:t>
            </a:r>
            <a:endParaRPr lang="sv-SE" altLang="sv-SE" sz="1400" dirty="0">
              <a:solidFill>
                <a:srgbClr val="000000"/>
              </a:solidFill>
              <a:latin typeface="Helvetica" pitchFamily="1" charset="0"/>
              <a:ea typeface="MS PGothic" pitchFamily="34" charset="-128"/>
            </a:endParaRPr>
          </a:p>
        </p:txBody>
      </p:sp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395536" y="205740"/>
            <a:ext cx="8352928" cy="637818"/>
          </a:xfr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pPr lvl="0" algn="ctr">
              <a:spcBef>
                <a:spcPct val="50000"/>
              </a:spcBef>
            </a:pPr>
            <a:r>
              <a:rPr lang="sv-SE" altLang="sv-SE" sz="3600" b="1" dirty="0">
                <a:solidFill>
                  <a:schemeClr val="bg1"/>
                </a:solidFill>
                <a:effectLst/>
                <a:latin typeface="Arial Narrow" pitchFamily="34" charset="0"/>
                <a:ea typeface="MS PGothic" pitchFamily="34" charset="-128"/>
                <a:cs typeface="Arial" pitchFamily="34" charset="0"/>
              </a:rPr>
              <a:t>Smittskyddsläkarens </a:t>
            </a:r>
            <a:r>
              <a:rPr lang="sv-SE" altLang="sv-SE" sz="3600" b="1" dirty="0" smtClean="0">
                <a:solidFill>
                  <a:schemeClr val="bg1"/>
                </a:solidFill>
                <a:effectLst/>
                <a:latin typeface="Arial Narrow" pitchFamily="34" charset="0"/>
                <a:ea typeface="MS PGothic" pitchFamily="34" charset="-128"/>
                <a:cs typeface="Arial" pitchFamily="34" charset="0"/>
              </a:rPr>
              <a:t>ansvar</a:t>
            </a:r>
            <a:endParaRPr lang="sv-SE" sz="3600" b="1" dirty="0">
              <a:solidFill>
                <a:schemeClr val="bg1"/>
              </a:solidFill>
              <a:effectLst/>
            </a:endParaRPr>
          </a:p>
        </p:txBody>
      </p:sp>
      <p:sp>
        <p:nvSpPr>
          <p:cNvPr id="3" name="Höger 2"/>
          <p:cNvSpPr/>
          <p:nvPr/>
        </p:nvSpPr>
        <p:spPr>
          <a:xfrm rot="10800000">
            <a:off x="5076056" y="1720597"/>
            <a:ext cx="504056" cy="216024"/>
          </a:xfrm>
          <a:prstGeom prst="rightArrow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Höger 6"/>
          <p:cNvSpPr/>
          <p:nvPr/>
        </p:nvSpPr>
        <p:spPr>
          <a:xfrm rot="10800000">
            <a:off x="6631003" y="2322492"/>
            <a:ext cx="504056" cy="216024"/>
          </a:xfrm>
          <a:prstGeom prst="rightArrow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16136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_rels/item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.xml"/></Relationships>
</file>

<file path=customXml/item1.xml><?xml version="1.0" encoding="utf-8"?>
<?mso-contentType ?>
<p:Policy xmlns:p="office.server.policy" id="" local="true">
  <p:Name>Informerande</p:Name>
  <p:Description/>
  <p:Statement/>
  <p:PolicyItems>
    <p:PolicyItem featureId="Microsoft.Office.RecordsManagement.PolicyFeatures.Expiration" staticId="0x010100D7963E0E5B7A40E5AEA07389401D709F007B1238BBD93543428C20870054E92DBF|1214505165" UniqueId="15436f43-43ec-43f4-afa0-3fdfa097cfae">
      <p:Name>Bevarande</p:Name>
      <p:Description>Automatisk schemaläggning av innehåll som ska bearbetas, och utföra en bevarandeåtgärd på innehåll som har nått sitt förfallodatum.</p:Description>
      <p:CustomData>
        <Schedules nextStageId="3" default="true">
          <Schedule type="Default">
            <stages>
              <data stageId="1" recur="true" offset="36" unit="months">
                <formula id="Microsoft.Office.RecordsManagement.PolicyFeatures.Expiration.Formula.BuiltIn">
                  <number>0</number>
                  <property>NLLThinningTime</property>
                  <propertyid>2793489f-7251-475b-a975-480031914936</propertyid>
                  <period>months</period>
                </formula>
                <action type="workflow" id="d9837362-db90-41fe-8d27-3f4e28fd673a"/>
              </data>
              <data stageId="2">
                <formula id="Microsoft.Office.RecordsManagement.PolicyFeatures.Expiration.Formula.BuiltIn">
                  <number>1</number>
                  <property>NLLThinningTime</property>
                  <propertyid>2793489f-7251-475b-a975-480031914936</propertyid>
                  <period>months</period>
                </formula>
                <action type="action" id="Microsoft.Office.RecordsManagement.PolicyFeatures.Expiration.Action.MoveToRecycleBin"/>
              </data>
            </stages>
          </Schedule>
        </Schedules>
      </p:CustomData>
    </p:PolicyItem>
  </p:PolicyItems>
</p:Policy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Informerande dokument" ma:contentTypeID="0x010100D7963E0E5B7A40E5AEA07389401D709F007B1238BBD93543428C20870054E92DBF0100907CEEA6569A954C976B7824CE75F91F" ma:contentTypeVersion="1901" ma:contentTypeDescription="Informerande dokument" ma:contentTypeScope="" ma:versionID="250ee7b4d9bb8c15c15ff768352f79c4">
  <xsd:schema xmlns:xsd="http://www.w3.org/2001/XMLSchema" xmlns:xs="http://www.w3.org/2001/XMLSchema" xmlns:p="http://schemas.microsoft.com/office/2006/metadata/properties" xmlns:ns1="http://schemas.microsoft.com/sharepoint/v3" xmlns:ns2="c7918ce9-5289-4a18-805d-4141408e948c" xmlns:ns3="e1dec489-f745-4ed5-9c00-958a11aea6df" targetNamespace="http://schemas.microsoft.com/office/2006/metadata/properties" ma:root="true" ma:fieldsID="17dee6eec5598b22a7c41fd52a3e56c5" ns1:_="" ns2:_="" ns3:_="">
    <xsd:import namespace="http://schemas.microsoft.com/sharepoint/v3"/>
    <xsd:import namespace="c7918ce9-5289-4a18-805d-4141408e948c"/>
    <xsd:import namespace="e1dec489-f745-4ed5-9c00-958a11aea6df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  <xsd:element ref="ns3:VIS_DocumentId" minOccurs="0"/>
                <xsd:element ref="ns1:NLLStakeholderTaxHTField0" minOccurs="0"/>
                <xsd:element ref="ns2:TaxKeywordTaxHTField" minOccurs="0"/>
                <xsd:element ref="ns3:DocumentStatus" minOccurs="0"/>
                <xsd:element ref="ns1:NLLInformationclass"/>
                <xsd:element ref="ns1:NLLThinningTime" minOccurs="0"/>
                <xsd:element ref="ns3:VISResponsible"/>
                <xsd:element ref="ns1:AnsvarigQuickpart" minOccurs="0"/>
                <xsd:element ref="ns1:NLLDocumentTypeTaxHTField0" minOccurs="0"/>
                <xsd:element ref="ns1:_dlc_Exempt" minOccurs="0"/>
                <xsd:element ref="ns1:_dlc_ExpireDateSaved" minOccurs="0"/>
                <xsd:element ref="ns1:_dlc_ExpireDate" minOccurs="0"/>
                <xsd:element ref="ns1:prdProcessTaxHTField0" minOccurs="0"/>
                <xsd:element ref="ns1:NLLVersion" minOccurs="0"/>
                <xsd:element ref="ns1:NLLModifiedBy" minOccurs="0"/>
                <xsd:element ref="ns1:NLLDocumentIDValue" minOccurs="0"/>
                <xsd:element ref="ns1:NLLPublishingstatus" minOccurs="0"/>
                <xsd:element ref="ns1:NLLDiarienummer" minOccurs="0"/>
                <xsd:element ref="ns1:NLLPublishDate" minOccurs="0"/>
                <xsd:element ref="ns1:NLLInformationCollectionTaxHTField0" minOccurs="0"/>
                <xsd:element ref="ns1:NLLProducerPlaceTaxHTField0" minOccurs="0"/>
                <xsd:element ref="ns1:NLLEstablishedBy"/>
                <xsd:element ref="ns1:NLLEstablishedByQuickpart" minOccurs="0"/>
                <xsd:element ref="ns1:VersionComment" minOccurs="0"/>
                <xsd:element ref="ns1:NLLPublishDateQuickpart" minOccurs="0"/>
                <xsd:element ref="ns1:NLLLockWorkflows" minOccurs="0"/>
                <xsd:element ref="ns1:NLLPublishe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NLLStakeholderTaxHTField0" ma:index="13" nillable="true" ma:taxonomy="true" ma:internalName="NLLStakeholderTaxHTField0" ma:taxonomyFieldName="NLLStakeholder" ma:displayName="Gäller för verksamhet" ma:fieldId="{fc9b4796-81cc-4809-b89e-b480826c68b7}" ma:taxonomyMulti="true" ma:sspId="39d54842-4abd-4019-b0bf-19e71d696155" ma:termSetId="012a677c-9277-4d4c-83ea-a9768cc27725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NLLInformationclass" ma:index="17" ma:displayName="Informationsklass" ma:internalName="NLLInformationclass">
      <xsd:simpleType>
        <xsd:restriction base="dms:Choice">
          <xsd:enumeration value="Publik"/>
          <xsd:enumeration value="Intern alla"/>
          <xsd:enumeration value="Intern skyddad"/>
        </xsd:restriction>
      </xsd:simpleType>
    </xsd:element>
    <xsd:element name="NLLThinningTime" ma:index="19" nillable="true" ma:displayName="Gallringsfrist" ma:format="DateOnly" ma:hidden="true" ma:internalName="NLLThinningTime">
      <xsd:simpleType>
        <xsd:restriction base="dms:DateTime"/>
      </xsd:simpleType>
    </xsd:element>
    <xsd:element name="AnsvarigQuickpart" ma:index="21" nillable="true" ma:displayName="AnsvarigQuickpart" ma:hidden="true" ma:internalName="AnsvarigQuickpart">
      <xsd:simpleType>
        <xsd:restriction base="dms:Text"/>
      </xsd:simpleType>
    </xsd:element>
    <xsd:element name="NLLDocumentTypeTaxHTField0" ma:index="23" ma:taxonomy="true" ma:internalName="NLLDocumentTypeTaxHTField0" ma:taxonomyFieldName="NLLDocumentType" ma:displayName="Dokumenttyp" ma:fieldId="{38578a5b-744a-40d6-84e1-ab48bc8b5a57}" ma:sspId="39d54842-4abd-4019-b0bf-19e71d696155" ma:termSetId="52dfd850-14dd-4e84-a867-57b1223f01ac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_dlc_Exempt" ma:index="24" nillable="true" ma:displayName="Undanta från princip" ma:hidden="true" ma:internalName="_dlc_Exempt" ma:readOnly="true">
      <xsd:simpleType>
        <xsd:restriction base="dms:Unknown"/>
      </xsd:simpleType>
    </xsd:element>
    <xsd:element name="_dlc_ExpireDateSaved" ma:index="25" nillable="true" ma:displayName="Originalförfallodag" ma:hidden="true" ma:internalName="_dlc_ExpireDateSaved" ma:readOnly="true">
      <xsd:simpleType>
        <xsd:restriction base="dms:DateTime"/>
      </xsd:simpleType>
    </xsd:element>
    <xsd:element name="_dlc_ExpireDate" ma:index="26" nillable="true" ma:displayName="Förfallodatum" ma:description="" ma:hidden="true" ma:indexed="true" ma:internalName="_dlc_ExpireDate" ma:readOnly="true">
      <xsd:simpleType>
        <xsd:restriction base="dms:DateTime"/>
      </xsd:simpleType>
    </xsd:element>
    <xsd:element name="prdProcessTaxHTField0" ma:index="27" nillable="true" ma:taxonomy="true" ma:internalName="prdProcessTaxHTField0" ma:taxonomyFieldName="prdProcess" ma:displayName="Process" ma:fieldId="{7458416b-87c5-4f2a-97ed-9ee5dd1e516d}" ma:taxonomyMulti="true" ma:sspId="39d54842-4abd-4019-b0bf-19e71d696155" ma:termSetId="747d8a4a-b066-47e6-b826-8f1c93ac4001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NLLVersion" ma:index="28" nillable="true" ma:displayName="Version" ma:internalName="NLLVersion" ma:readOnly="false">
      <xsd:simpleType>
        <xsd:restriction base="dms:Text"/>
      </xsd:simpleType>
    </xsd:element>
    <xsd:element name="NLLModifiedBy" ma:index="29" nillable="true" ma:displayName="Upprättad av" ma:hidden="true" ma:internalName="NLLModifiedBy">
      <xsd:simpleType>
        <xsd:restriction base="dms:Text"/>
      </xsd:simpleType>
    </xsd:element>
    <xsd:element name="NLLDocumentIDValue" ma:index="30" nillable="true" ma:displayName="Dokument-Id Värde" ma:hidden="true" ma:internalName="NLLDocumentIDValue">
      <xsd:simpleType>
        <xsd:restriction base="dms:Text"/>
      </xsd:simpleType>
    </xsd:element>
    <xsd:element name="NLLPublishingstatus" ma:index="31" nillable="true" ma:displayName="Publiceringsstatus" ma:internalName="NLLPublishingstatus" ma:readOnly="false">
      <xsd:simpleType>
        <xsd:restriction base="dms:Choice">
          <xsd:enumeration value="Ej Publicerad"/>
          <xsd:enumeration value="Publicerad"/>
          <xsd:enumeration value="Avpublicerad"/>
          <xsd:enumeration value="Revidering krävs"/>
          <xsd:enumeration value="Revidering pågår"/>
        </xsd:restriction>
      </xsd:simpleType>
    </xsd:element>
    <xsd:element name="NLLDiarienummer" ma:index="32" nillable="true" ma:displayName="Diarienummer" ma:description="" ma:internalName="NLLDiarienummer" ma:readOnly="false">
      <xsd:simpleType>
        <xsd:restriction base="dms:Text"/>
      </xsd:simpleType>
    </xsd:element>
    <xsd:element name="NLLPublishDate" ma:index="34" nillable="true" ma:displayName="Publiceringsdatum" ma:format="DateOnly" ma:hidden="true" ma:internalName="NLLPublishDate">
      <xsd:simpleType>
        <xsd:restriction base="dms:DateTime"/>
      </xsd:simpleType>
    </xsd:element>
    <xsd:element name="NLLInformationCollectionTaxHTField0" ma:index="35" nillable="true" ma:taxonomy="true" ma:internalName="NLLInformationCollectionTaxHTField0" ma:taxonomyFieldName="NLLInformationCollection" ma:displayName="Informationssamling" ma:fieldId="{5965f86f-d738-4017-88d8-24d6ef34a791}" ma:taxonomyMulti="true" ma:sspId="39d54842-4abd-4019-b0bf-19e71d696155" ma:termSetId="60e00f7a-77a4-4c71-b63e-bae2eb97b37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NLLProducerPlaceTaxHTField0" ma:index="37" nillable="true" ma:taxonomy="true" ma:internalName="NLLProducerPlaceTaxHTField0" ma:taxonomyFieldName="NLLProducerPlace" ma:displayName="Producentplats" ma:fieldId="{e174ebea-294d-44bc-9c09-0f97f1197811}" ma:sspId="39d54842-4abd-4019-b0bf-19e71d696155" ma:termSetId="45f1cc5b-3028-4a82-8c90-ecfb5e2e860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NLLEstablishedBy" ma:index="38" ma:displayName="Upprättad av" ma:list="UserInfo" ma:SharePointGroup="0" ma:internalName="NLLEstablishedBy" ma:readOnly="false" ma:showField="ImnNam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NLLEstablishedByQuickpart" ma:index="39" nillable="true" ma:displayName="Upprättad av Quickpart" ma:hidden="true" ma:internalName="NLLEstablishedByQuickpart">
      <xsd:simpleType>
        <xsd:restriction base="dms:Text"/>
      </xsd:simpleType>
    </xsd:element>
    <xsd:element name="VersionComment" ma:index="40" nillable="true" ma:displayName="Versionskommentar" ma:hidden="true" ma:internalName="VersionComment" ma:readOnly="false">
      <xsd:simpleType>
        <xsd:restriction base="dms:Text"/>
      </xsd:simpleType>
    </xsd:element>
    <xsd:element name="NLLPublishDateQuickpart" ma:index="41" nillable="true" ma:displayName="Publiceringsdatum Quickpart" ma:hidden="true" ma:internalName="NLLPublishDateQuickpart">
      <xsd:simpleType>
        <xsd:restriction base="dms:Text"/>
      </xsd:simpleType>
    </xsd:element>
    <xsd:element name="NLLLockWorkflows" ma:index="42" nillable="true" ma:displayName="ArbetsflödeKörs" ma:default="0" ma:hidden="true" ma:internalName="NLLLockWorkflows">
      <xsd:simpleType>
        <xsd:restriction base="dms:Boolean"/>
      </xsd:simpleType>
    </xsd:element>
    <xsd:element name="NLLPublished" ma:index="43" nillable="true" ma:displayName="Publicerad" ma:hidden="true" ma:internalName="NLLPublished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7918ce9-5289-4a18-805d-4141408e948c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Dokument-ID-värde" ma:description="Värdet för dokument-ID som tilldelats till det här objektet." ma:internalName="_dlc_DocId" ma:readOnly="true">
      <xsd:simpleType>
        <xsd:restriction base="dms:Text"/>
      </xsd:simpleType>
    </xsd:element>
    <xsd:element name="_dlc_DocIdUrl" ma:index="9" nillable="true" ma:displayName="Dokument-ID" ma:description="Permanent länk till det här dokumente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Spara ID" ma:description="Behåll ID vid tillägg." ma:hidden="true" ma:internalName="_dlc_DocIdPersistId" ma:readOnly="true">
      <xsd:simpleType>
        <xsd:restriction base="dms:Boolean"/>
      </xsd:simpleType>
    </xsd:element>
    <xsd:element name="TaxKeywordTaxHTField" ma:index="15" nillable="true" ma:taxonomy="true" ma:internalName="TaxKeywordTaxHTField" ma:taxonomyFieldName="TaxKeyword" ma:displayName="NLL-Nyckelord" ma:fieldId="{23f27201-bee3-471e-b2e7-b64fd8b7ca38}" ma:taxonomyMulti="true" ma:sspId="39d54842-4abd-4019-b0bf-19e71d696155" ma:termSetId="00000000-0000-0000-0000-000000000000" ma:anchorId="00000000-0000-0000-0000-000000000000" ma:open="true" ma:isKeyword="tru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1dec489-f745-4ed5-9c00-958a11aea6df" elementFormDefault="qualified">
    <xsd:import namespace="http://schemas.microsoft.com/office/2006/documentManagement/types"/>
    <xsd:import namespace="http://schemas.microsoft.com/office/infopath/2007/PartnerControls"/>
    <xsd:element name="VIS_DocumentId" ma:index="12" nillable="true" ma:displayName="Producentplats ID" ma:hidden="true" ma:internalName="VIS_DocumentId" ma:readOnly="fals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DocumentStatus" ma:index="16" nillable="true" ma:displayName="Dokumentstatus" ma:hidden="true" ma:internalName="Dokumentstatus" ma:readOnly="fals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VISResponsible" ma:index="20" ma:displayName="Ansvarig" ma:list="UserInfo" ma:internalName="VISResponsible" ma:readOnly="fals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nehållstyp"/>
        <xsd:element ref="dc:title" minOccurs="0" maxOccurs="1" ma:index="4" ma:displayName="Rubrik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spe:Receivers xmlns:spe="http://schemas.microsoft.com/sharepoint/events">
  <Receiver>
    <Name>Microsoft.Office.RecordsManagement.PolicyFeatures.ExpirationEventReceiver</Name>
    <Synchronization>Synchronous</Synchronization>
    <Type>10001</Type>
    <SequenceNumber>101</SequenceNumber>
    <Url/>
    <Assembly>Microsoft.Office.Policy, Version=14.0.0.0, Culture=neutral, PublicKeyToken=71e9bce111e9429c</Assembly>
    <Class>Microsoft.Office.RecordsManagement.Internal.UpdateExpireDate</Class>
    <Data/>
    <Filter/>
  </Receiver>
  <Receiver>
    <Name>Microsoft.Office.RecordsManagement.PolicyFeatures.ExpirationEventReceiver</Name>
    <Synchronization>Synchronous</Synchronization>
    <Type>10002</Type>
    <SequenceNumber>102</SequenceNumber>
    <Url/>
    <Assembly>Microsoft.Office.Policy, Version=14.0.0.0, Culture=neutral, PublicKeyToken=71e9bce111e9429c</Assembly>
    <Class>Microsoft.Office.RecordsManagement.Internal.UpdateExpireDate</Class>
    <Data/>
    <Filter/>
  </Receiver>
  <Receiver>
    <Name>Microsoft.Office.RecordsManagement.PolicyFeatures.ExpirationEventReceiver</Name>
    <Synchronization>Synchronous</Synchronization>
    <Type>10004</Type>
    <SequenceNumber>103</SequenceNumber>
    <Url/>
    <Assembly>Microsoft.Office.Policy, Version=14.0.0.0, Culture=neutral, PublicKeyToken=71e9bce111e9429c</Assembly>
    <Class>Microsoft.Office.RecordsManagement.Internal.UpdateExpireDate</Class>
    <Data/>
    <Filter/>
  </Receiver>
  <Receiver>
    <Name>Microsoft.Office.RecordsManagement.PolicyFeatures.ExpirationEventReceiver</Name>
    <Synchronization>Synchronous</Synchronization>
    <Type>10006</Type>
    <SequenceNumber>104</SequenceNumber>
    <Url/>
    <Assembly>Microsoft.Office.Policy, Version=14.0.0.0, Culture=neutral, PublicKeyToken=71e9bce111e9429c</Assembly>
    <Class>Microsoft.Office.RecordsManagement.Internal.UpdateExpireDate</Class>
    <Data/>
    <Filter/>
  </Receiver>
  <Receiver>
    <Name>Microsoft.Office.RecordsManagement.PolicyFeatures.ExpirationEventReceiver</Name>
    <Synchronization>Synchronous</Synchronization>
    <Type>10009</Type>
    <SequenceNumber>105</SequenceNumber>
    <Url/>
    <Assembly>Microsoft.Office.Policy, Version=14.0.0.0, Culture=neutral, PublicKeyToken=71e9bce111e9429c</Assembly>
    <Class>Microsoft.Office.RecordsManagement.Internal.UpdateExpireDate</Class>
    <Data/>
    <Filter/>
  </Receiver>
  <Receiver>
    <Name>Document ID Generator</Name>
    <Synchronization>Synchronous</Synchronization>
    <Type>10001</Type>
    <SequenceNumber>1000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Version=16.0.0.0, Culture=neutral, PublicKeyToken=71e9bce111e9429c</Assembly>
    <Class>Microsoft.Office.DocumentManagement.Internal.DocIdHandler</Class>
    <Data/>
    <Filter/>
  </Receiver>
</spe:Receivers>
</file>

<file path=customXml/item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NLLPublishDate xmlns="http://schemas.microsoft.com/sharepoint/v3">2023-02-28T23:00:00+00:00</NLLPublishDate>
    <NLLPublished xmlns="http://schemas.microsoft.com/sharepoint/v3" xsi:nil="true"/>
    <NLLPublishingstatus xmlns="http://schemas.microsoft.com/sharepoint/v3">Publicerad</NLLPublishingstatus>
    <NLLDocumentIDValue xmlns="http://schemas.microsoft.com/sharepoint/v3">ARBGRP743-268216389-46</NLLDocumentIDValue>
    <NLLThinningTime xmlns="http://schemas.microsoft.com/sharepoint/v3">2026-02-28T23:00:00+00:00</NLLThinningTime>
    <NLLPublishDateQuickpart xmlns="http://schemas.microsoft.com/sharepoint/v3">2023-03-01</NLLPublishDateQuickpart>
    <NLLInformationCollectionTaxHTField0 xmlns="http://schemas.microsoft.com/sharepoint/v3">
      <Terms xmlns="http://schemas.microsoft.com/office/infopath/2007/PartnerControls"/>
    </NLLInformationCollectionTaxHTField0>
    <NLLLockWorkflows xmlns="http://schemas.microsoft.com/sharepoint/v3">false</NLLLockWorkflows>
    <NLLEstablishedByQuickpart xmlns="http://schemas.microsoft.com/sharepoint/v3">Sandra Sikblad</NLLEstablishedByQuickpart>
    <prdProcessTaxHTField0 xmlns="http://schemas.microsoft.com/sharepoint/v3">
      <Terms xmlns="http://schemas.microsoft.com/office/infopath/2007/PartnerControls"/>
    </prdProcessTaxHTField0>
    <AnsvarigQuickpart xmlns="http://schemas.microsoft.com/sharepoint/v3">Anneli Granberg</AnsvarigQuickpart>
    <NLLEstablishedBy xmlns="http://schemas.microsoft.com/sharepoint/v3">
      <UserInfo>
        <DisplayName>Sandra Sikblad</DisplayName>
        <AccountId>139</AccountId>
        <AccountType/>
      </UserInfo>
    </NLLEstablishedBy>
    <NLLStakeholderTaxHTField0 xmlns="http://schemas.microsoft.com/sharepoint/v3">
      <Terms xmlns="http://schemas.microsoft.com/office/infopath/2007/PartnerControls"/>
    </NLLStakeholderTaxHTField0>
    <NLLDocumentTypeTaxHTField0 xmlns="http://schemas.microsoft.com/sharepoint/v3">
      <Terms xmlns="http://schemas.microsoft.com/office/infopath/2007/PartnerControls">
        <TermInfo xmlns="http://schemas.microsoft.com/office/infopath/2007/PartnerControls">
          <TermName xmlns="http://schemas.microsoft.com/office/infopath/2007/PartnerControls">Presentation</TermName>
          <TermId xmlns="http://schemas.microsoft.com/office/infopath/2007/PartnerControls">981e6eac-a633-4de2-91a2-d5e48e1c0d00</TermId>
        </TermInfo>
      </Terms>
    </NLLDocumentTypeTaxHTField0>
    <NLLVersion xmlns="http://schemas.microsoft.com/sharepoint/v3">5.0</NLLVersion>
    <NLLInformationclass xmlns="http://schemas.microsoft.com/sharepoint/v3">Publik</NLLInformationclass>
    <NLLModifiedBy xmlns="http://schemas.microsoft.com/sharepoint/v3">Åsa Åström</NLLModifiedBy>
    <NLLProducerPlaceTaxHTField0 xmlns="http://schemas.microsoft.com/sharepoint/v3">
      <Terms xmlns="http://schemas.microsoft.com/office/infopath/2007/PartnerControls">
        <TermInfo xmlns="http://schemas.microsoft.com/office/infopath/2007/PartnerControls">
          <TermName xmlns="http://schemas.microsoft.com/office/infopath/2007/PartnerControls">Länsstyrgrupp</TermName>
          <TermId xmlns="http://schemas.microsoft.com/office/infopath/2007/PartnerControls">40c9582e-9040-4ee0-a5ab-267ced39ceea</TermId>
        </TermInfo>
      </Terms>
    </NLLProducerPlaceTaxHTField0>
    <VersionComment xmlns="http://schemas.microsoft.com/sharepoint/v3">ompublicera</VersionComment>
    <NLLDiarienummer xmlns="http://schemas.microsoft.com/sharepoint/v3" xsi:nil="true"/>
    <TaxKeywordTaxHTField xmlns="c7918ce9-5289-4a18-805d-4141408e948c">
      <Terms xmlns="http://schemas.microsoft.com/office/infopath/2007/PartnerControls">
        <TermInfo xmlns="http://schemas.microsoft.com/office/infopath/2007/PartnerControls">
          <TermName xmlns="http://schemas.microsoft.com/office/infopath/2007/PartnerControls">bilaga</TermName>
          <TermId xmlns="http://schemas.microsoft.com/office/infopath/2007/PartnerControls">09e5e4fc-28b8-4ab6-9df1-18814299f0ed</TermId>
        </TermInfo>
        <TermInfo xmlns="http://schemas.microsoft.com/office/infopath/2007/PartnerControls">
          <TermName xmlns="http://schemas.microsoft.com/office/infopath/2007/PartnerControls">180418</TermName>
          <TermId xmlns="http://schemas.microsoft.com/office/infopath/2007/PartnerControls">3c02968a-2fab-4d3b-a52a-1e3aeff1ba31</TermId>
        </TermInfo>
        <TermInfo xmlns="http://schemas.microsoft.com/office/infopath/2007/PartnerControls">
          <TermName xmlns="http://schemas.microsoft.com/office/infopath/2007/PartnerControls">2018</TermName>
          <TermId xmlns="http://schemas.microsoft.com/office/infopath/2007/PartnerControls">01560e56-94d0-454a-a9c8-eb2d6c8cf2b4</TermId>
        </TermInfo>
        <TermInfo xmlns="http://schemas.microsoft.com/office/infopath/2007/PartnerControls">
          <TermName xmlns="http://schemas.microsoft.com/office/infopath/2007/PartnerControls">LSG</TermName>
          <TermId xmlns="http://schemas.microsoft.com/office/infopath/2007/PartnerControls">ba7f548d-7cc9-4dc7-aa8a-c5f8cc10d00e</TermId>
        </TermInfo>
      </Terms>
    </TaxKeywordTaxHTField>
    <_dlc_DocId xmlns="c7918ce9-5289-4a18-805d-4141408e948c">ARBGRP743-268216389-46</_dlc_DocId>
    <_dlc_DocIdUrl xmlns="c7918ce9-5289-4a18-805d-4141408e948c">
      <Url>http://spportal.extvis.local/process/administrativ/_layouts/15/DocIdRedir.aspx?ID=ARBGRP743-268216389-46</Url>
      <Description>ARBGRP743-268216389-46</Description>
    </_dlc_DocIdUrl>
    <_dlc_DocIdPersistId xmlns="c7918ce9-5289-4a18-805d-4141408e948c">true</_dlc_DocIdPersistId>
    <_dlc_ExpireDateSaved xmlns="http://schemas.microsoft.com/sharepoint/v3" xsi:nil="true"/>
    <_dlc_ExpireDate xmlns="http://schemas.microsoft.com/sharepoint/v3">2026-03-31T22:00:00+00:00</_dlc_ExpireDate>
    <VIS_DocumentId xmlns="e1dec489-f745-4ed5-9c00-958a11aea6df">
      <Url>https://samarbeta.nll.se/producentplats/lansstyrgrupp/_layouts/15/DocIdRedir.aspx?ID=ARBGRP743-268216389-46</Url>
      <Description>ARBGRP743-268216389-46</Description>
    </VIS_DocumentId>
    <VISResponsible xmlns="e1dec489-f745-4ed5-9c00-958a11aea6df">
      <UserInfo>
        <DisplayName>Anneli Granberg</DisplayName>
        <AccountId>14</AccountId>
        <AccountType/>
      </UserInfo>
    </VISResponsible>
    <DocumentStatus xmlns="e1dec489-f745-4ed5-9c00-958a11aea6df">
      <Url>https://samarbeta.nll.se/producentplats/lansstyrgrupp/_layouts/15/wrkstat.aspx?List=9a9a6252-6fd0-4333-8306-f1e7c6ba4dfa&amp;WorkflowInstanceName=27ea7543-3842-418c-a874-3e0e41f56284</Url>
      <Description>Publicerad</Description>
    </DocumentStatus>
    <_dlc_Exempt xmlns="http://schemas.microsoft.com/sharepoint/v3">false</_dlc_Exempt>
  </documentManagement>
</p:properties>
</file>

<file path=customXml/item5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60A19AB6-ADE6-4207-A391-6C04249C551D}"/>
</file>

<file path=customXml/itemProps2.xml><?xml version="1.0" encoding="utf-8"?>
<ds:datastoreItem xmlns:ds="http://schemas.openxmlformats.org/officeDocument/2006/customXml" ds:itemID="{90F3CA1E-570B-401F-BCFD-EDE4392CFCFF}"/>
</file>

<file path=customXml/itemProps3.xml><?xml version="1.0" encoding="utf-8"?>
<ds:datastoreItem xmlns:ds="http://schemas.openxmlformats.org/officeDocument/2006/customXml" ds:itemID="{56AB8D58-C09F-4375-8D21-C4F09A5D7A56}"/>
</file>

<file path=customXml/itemProps4.xml><?xml version="1.0" encoding="utf-8"?>
<ds:datastoreItem xmlns:ds="http://schemas.openxmlformats.org/officeDocument/2006/customXml" ds:itemID="{E6BF01E2-F0A6-4D95-9ED1-1B80546FBD7F}"/>
</file>

<file path=customXml/itemProps5.xml><?xml version="1.0" encoding="utf-8"?>
<ds:datastoreItem xmlns:ds="http://schemas.openxmlformats.org/officeDocument/2006/customXml" ds:itemID="{CB65C6F5-C51A-4EA3-A79A-E951002C918B}"/>
</file>

<file path=docProps/app.xml><?xml version="1.0" encoding="utf-8"?>
<Properties xmlns="http://schemas.openxmlformats.org/officeDocument/2006/extended-properties" xmlns:vt="http://schemas.openxmlformats.org/officeDocument/2006/docPropsVTypes">
  <TotalTime>2744</TotalTime>
  <Words>207</Words>
  <Application>Microsoft Office PowerPoint</Application>
  <PresentationFormat>Bildspel på skärmen (16:9)</PresentationFormat>
  <Paragraphs>41</Paragraphs>
  <Slides>12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Bildrubriker</vt:lpstr>
      </vt:variant>
      <vt:variant>
        <vt:i4>12</vt:i4>
      </vt:variant>
    </vt:vector>
  </HeadingPairs>
  <TitlesOfParts>
    <vt:vector size="13" baseType="lpstr">
      <vt:lpstr>Office-tema</vt:lpstr>
      <vt:lpstr>PowerPoint-presentation</vt:lpstr>
      <vt:lpstr>Vad är smittskydd?</vt:lpstr>
      <vt:lpstr>Vad är smittskydd?</vt:lpstr>
      <vt:lpstr>Vem gör smittskyddsarbetet?</vt:lpstr>
      <vt:lpstr>Vad är smittskydd?</vt:lpstr>
      <vt:lpstr>PowerPoint-presentation</vt:lpstr>
      <vt:lpstr>PowerPoint-presentation</vt:lpstr>
      <vt:lpstr>1 kap 10 § SmL - samverkan</vt:lpstr>
      <vt:lpstr>Smittskyddsläkarens ansvar</vt:lpstr>
      <vt:lpstr>PowerPoint-presentation</vt:lpstr>
      <vt:lpstr>PowerPoint-presentation</vt:lpstr>
      <vt:lpstr>PowerPoint-presentation</vt:lpstr>
    </vt:vector>
  </TitlesOfParts>
  <Company>Norrbottens läns landsting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Anders Nystedt</dc:creator>
  <cp:keywords>180418; bilaga; 2018; LSG</cp:keywords>
  <cp:lastModifiedBy>Anders Nystedt</cp:lastModifiedBy>
  <cp:revision>170</cp:revision>
  <cp:lastPrinted>2018-02-15T08:28:38Z</cp:lastPrinted>
  <dcterms:created xsi:type="dcterms:W3CDTF">2017-06-28T11:06:52Z</dcterms:created>
  <dcterms:modified xsi:type="dcterms:W3CDTF">2018-04-17T10:34:43Z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0x010100D7963E0E5B7A40E5AEA07389401D709F007B1238BBD93543428C20870054E92DBF0100907CEEA6569A954C976B7824CE75F91F</vt:lpwstr>
  </property>
  <property fmtid="{D5CDD505-2E9C-101B-9397-08002B2CF9AE}" pid="3" name="TaxKeyword">
    <vt:lpwstr>5037;#bilaga|09e5e4fc-28b8-4ab6-9df1-18814299f0ed;#7836;#180418|3c02968a-2fab-4d3b-a52a-1e3aeff1ba31;#6336;#2018|01560e56-94d0-454a-a9c8-eb2d6c8cf2b4;#7815;#LSG|ba7f548d-7cc9-4dc7-aa8a-c5f8cc10d00e</vt:lpwstr>
  </property>
  <property fmtid="{D5CDD505-2E9C-101B-9397-08002B2CF9AE}" pid="4" name="CareActionCodeSurgical">
    <vt:lpwstr/>
  </property>
  <property fmtid="{D5CDD505-2E9C-101B-9397-08002B2CF9AE}" pid="5" name="NLLProducerPlace">
    <vt:lpwstr>7816;#Länsstyrgrupp|40c9582e-9040-4ee0-a5ab-267ced39ceea</vt:lpwstr>
  </property>
  <property fmtid="{D5CDD505-2E9C-101B-9397-08002B2CF9AE}" pid="6" name="NLLApprovedByQuickPart">
    <vt:lpwstr/>
  </property>
  <property fmtid="{D5CDD505-2E9C-101B-9397-08002B2CF9AE}" pid="7" name="NLLInformationCollection">
    <vt:lpwstr/>
  </property>
  <property fmtid="{D5CDD505-2E9C-101B-9397-08002B2CF9AE}" pid="8" name="NLLProjectDescription">
    <vt:lpwstr/>
  </property>
  <property fmtid="{D5CDD505-2E9C-101B-9397-08002B2CF9AE}" pid="9" name="PsychiatricCodeTaxHTField0">
    <vt:lpwstr/>
  </property>
  <property fmtid="{D5CDD505-2E9C-101B-9397-08002B2CF9AE}" pid="10" name="NLLStakeholder">
    <vt:lpwstr/>
  </property>
  <property fmtid="{D5CDD505-2E9C-101B-9397-08002B2CF9AE}" pid="11" name="TLVCodeDiagnosisTaxHTField0">
    <vt:lpwstr/>
  </property>
  <property fmtid="{D5CDD505-2E9C-101B-9397-08002B2CF9AE}" pid="12" name="NPUCode">
    <vt:lpwstr/>
  </property>
  <property fmtid="{D5CDD505-2E9C-101B-9397-08002B2CF9AE}" pid="13" name="NLLClosureDate">
    <vt:lpwstr/>
  </property>
  <property fmtid="{D5CDD505-2E9C-101B-9397-08002B2CF9AE}" pid="14" name="NLLProducerplaceID">
    <vt:lpwstr/>
  </property>
  <property fmtid="{D5CDD505-2E9C-101B-9397-08002B2CF9AE}" pid="15" name="NLLPublishedTemplate">
    <vt:lpwstr/>
  </property>
  <property fmtid="{D5CDD505-2E9C-101B-9397-08002B2CF9AE}" pid="16" name="NLLWFComment">
    <vt:lpwstr/>
  </property>
  <property fmtid="{D5CDD505-2E9C-101B-9397-08002B2CF9AE}" pid="17" name="NLLPTCName">
    <vt:lpwstr/>
  </property>
  <property fmtid="{D5CDD505-2E9C-101B-9397-08002B2CF9AE}" pid="18" name="SpecialtyTaxHTField0">
    <vt:lpwstr/>
  </property>
  <property fmtid="{D5CDD505-2E9C-101B-9397-08002B2CF9AE}" pid="19" name="CareActionCodeNonSurgical">
    <vt:lpwstr/>
  </property>
  <property fmtid="{D5CDD505-2E9C-101B-9397-08002B2CF9AE}" pid="20" name="AnalysisNameTaxHTField0">
    <vt:lpwstr/>
  </property>
  <property fmtid="{D5CDD505-2E9C-101B-9397-08002B2CF9AE}" pid="21" name="Specialty">
    <vt:lpwstr/>
  </property>
  <property fmtid="{D5CDD505-2E9C-101B-9397-08002B2CF9AE}" pid="22" name="NLLMtptCode">
    <vt:lpwstr/>
  </property>
  <property fmtid="{D5CDD505-2E9C-101B-9397-08002B2CF9AE}" pid="23" name="NLLProjectUrl">
    <vt:lpwstr/>
  </property>
  <property fmtid="{D5CDD505-2E9C-101B-9397-08002B2CF9AE}" pid="24" name="ICD10Code">
    <vt:lpwstr/>
  </property>
  <property fmtid="{D5CDD505-2E9C-101B-9397-08002B2CF9AE}" pid="25" name="NLLProjectStatus">
    <vt:lpwstr/>
  </property>
  <property fmtid="{D5CDD505-2E9C-101B-9397-08002B2CF9AE}" pid="26" name="NLLSteeringGroup">
    <vt:lpwstr/>
  </property>
  <property fmtid="{D5CDD505-2E9C-101B-9397-08002B2CF9AE}" pid="27" name="NLLMeetingTypeTaxHTField0">
    <vt:lpwstr/>
  </property>
  <property fmtid="{D5CDD505-2E9C-101B-9397-08002B2CF9AE}" pid="28" name="NLLTemplateStatus">
    <vt:lpwstr/>
  </property>
  <property fmtid="{D5CDD505-2E9C-101B-9397-08002B2CF9AE}" pid="29" name="CareActionCodeSurgicalTaxHTField0">
    <vt:lpwstr/>
  </property>
  <property fmtid="{D5CDD505-2E9C-101B-9397-08002B2CF9AE}" pid="30" name="PharmaceuticalCodeTaxHTField0">
    <vt:lpwstr/>
  </property>
  <property fmtid="{D5CDD505-2E9C-101B-9397-08002B2CF9AE}" pid="31" name="NLLProjectLeader">
    <vt:lpwstr/>
  </property>
  <property fmtid="{D5CDD505-2E9C-101B-9397-08002B2CF9AE}" pid="32" name="NLLDecisionLevelManagedTaxHTField0">
    <vt:lpwstr/>
  </property>
  <property fmtid="{D5CDD505-2E9C-101B-9397-08002B2CF9AE}" pid="35" name="NLLDefaultTemplate">
    <vt:lpwstr/>
  </property>
  <property fmtid="{D5CDD505-2E9C-101B-9397-08002B2CF9AE}" pid="36" name="NLLProjectVisitor">
    <vt:lpwstr/>
  </property>
  <property fmtid="{D5CDD505-2E9C-101B-9397-08002B2CF9AE}" pid="37" name="NLLApprovedBy">
    <vt:lpwstr/>
  </property>
  <property fmtid="{D5CDD505-2E9C-101B-9397-08002B2CF9AE}" pid="38" name="NLLDecisionLevelManaged">
    <vt:lpwstr/>
  </property>
  <property fmtid="{D5CDD505-2E9C-101B-9397-08002B2CF9AE}" pid="39" name="CompulsoryAction">
    <vt:lpwstr/>
  </property>
  <property fmtid="{D5CDD505-2E9C-101B-9397-08002B2CF9AE}" pid="40" name="NLLProjectDivisionTaxHTField0">
    <vt:lpwstr/>
  </property>
  <property fmtid="{D5CDD505-2E9C-101B-9397-08002B2CF9AE}" pid="41" name="ICD10CodeTaxHTField0">
    <vt:lpwstr/>
  </property>
  <property fmtid="{D5CDD505-2E9C-101B-9397-08002B2CF9AE}" pid="42" name="NLLProjectOwner">
    <vt:lpwstr/>
  </property>
  <property fmtid="{D5CDD505-2E9C-101B-9397-08002B2CF9AE}" pid="43" name="NPUCodeTaxHTField0">
    <vt:lpwstr/>
  </property>
  <property fmtid="{D5CDD505-2E9C-101B-9397-08002B2CF9AE}" pid="44" name="NLLTemplateFolderDescription">
    <vt:lpwstr/>
  </property>
  <property fmtid="{D5CDD505-2E9C-101B-9397-08002B2CF9AE}" pid="45" name="TLVCodeAction">
    <vt:lpwstr/>
  </property>
  <property fmtid="{D5CDD505-2E9C-101B-9397-08002B2CF9AE}" pid="46" name="RadiologicalCode">
    <vt:lpwstr/>
  </property>
  <property fmtid="{D5CDD505-2E9C-101B-9397-08002B2CF9AE}" pid="47" name="References">
    <vt:lpwstr/>
  </property>
  <property fmtid="{D5CDD505-2E9C-101B-9397-08002B2CF9AE}" pid="48" name="prdProcess">
    <vt:lpwstr/>
  </property>
  <property fmtid="{D5CDD505-2E9C-101B-9397-08002B2CF9AE}" pid="49" name="NLLProjectOrderStatus">
    <vt:lpwstr/>
  </property>
  <property fmtid="{D5CDD505-2E9C-101B-9397-08002B2CF9AE}" pid="51" name="NLLReferenceGroup">
    <vt:lpwstr/>
  </property>
  <property fmtid="{D5CDD505-2E9C-101B-9397-08002B2CF9AE}" pid="52" name="TLVCodeDiagnosis">
    <vt:lpwstr/>
  </property>
  <property fmtid="{D5CDD505-2E9C-101B-9397-08002B2CF9AE}" pid="53" name="PharmaceuticalCode">
    <vt:lpwstr/>
  </property>
  <property fmtid="{D5CDD505-2E9C-101B-9397-08002B2CF9AE}" pid="54" name="NLLInitiationDate">
    <vt:lpwstr/>
  </property>
  <property fmtid="{D5CDD505-2E9C-101B-9397-08002B2CF9AE}" pid="56" name="ReferencesTaxHTField0">
    <vt:lpwstr/>
  </property>
  <property fmtid="{D5CDD505-2E9C-101B-9397-08002B2CF9AE}" pid="57" name="NLLWindingUpDate">
    <vt:lpwstr/>
  </property>
  <property fmtid="{D5CDD505-2E9C-101B-9397-08002B2CF9AE}" pid="58" name="TLVCodeActionTaxHTField0">
    <vt:lpwstr/>
  </property>
  <property fmtid="{D5CDD505-2E9C-101B-9397-08002B2CF9AE}" pid="59" name="NLLProjectNr">
    <vt:lpwstr/>
  </property>
  <property fmtid="{D5CDD505-2E9C-101B-9397-08002B2CF9AE}" pid="60" name="Granska dokument">
    <vt:lpwstr>, </vt:lpwstr>
  </property>
  <property fmtid="{D5CDD505-2E9C-101B-9397-08002B2CF9AE}" pid="61" name="NLLProjectTypeTaxHTField0">
    <vt:lpwstr/>
  </property>
  <property fmtid="{D5CDD505-2E9C-101B-9397-08002B2CF9AE}" pid="62" name="NLLPTCProcessTeam">
    <vt:lpwstr/>
  </property>
  <property fmtid="{D5CDD505-2E9C-101B-9397-08002B2CF9AE}" pid="63" name="RadiologicalCodeTaxHTField0">
    <vt:lpwstr/>
  </property>
  <property fmtid="{D5CDD505-2E9C-101B-9397-08002B2CF9AE}" pid="64" name="NLLImplementationDate">
    <vt:lpwstr/>
  </property>
  <property fmtid="{D5CDD505-2E9C-101B-9397-08002B2CF9AE}" pid="65" name="NLLProjectDivision">
    <vt:lpwstr/>
  </property>
  <property fmtid="{D5CDD505-2E9C-101B-9397-08002B2CF9AE}" pid="66" name="PsychiatricCode">
    <vt:lpwstr/>
  </property>
  <property fmtid="{D5CDD505-2E9C-101B-9397-08002B2CF9AE}" pid="67" name="Publicera dokument">
    <vt:lpwstr>, </vt:lpwstr>
  </property>
  <property fmtid="{D5CDD505-2E9C-101B-9397-08002B2CF9AE}" pid="68" name="NLLProjectType">
    <vt:lpwstr/>
  </property>
  <property fmtid="{D5CDD505-2E9C-101B-9397-08002B2CF9AE}" pid="69" name="AnalysisName">
    <vt:lpwstr/>
  </property>
  <property fmtid="{D5CDD505-2E9C-101B-9397-08002B2CF9AE}" pid="70" name="NLLMtptCodeTaxHTField0">
    <vt:lpwstr/>
  </property>
  <property fmtid="{D5CDD505-2E9C-101B-9397-08002B2CF9AE}" pid="71" name="NLLLatestProjectTrackingDate">
    <vt:lpwstr/>
  </property>
  <property fmtid="{D5CDD505-2E9C-101B-9397-08002B2CF9AE}" pid="72" name="NLLDocumentType">
    <vt:lpwstr>1021;#Presentation|981e6eac-a633-4de2-91a2-d5e48e1c0d00</vt:lpwstr>
  </property>
  <property fmtid="{D5CDD505-2E9C-101B-9397-08002B2CF9AE}" pid="73" name="NLLProjectTypeText">
    <vt:lpwstr/>
  </property>
  <property fmtid="{D5CDD505-2E9C-101B-9397-08002B2CF9AE}" pid="74" name="NLLEstablishingDate">
    <vt:lpwstr/>
  </property>
  <property fmtid="{D5CDD505-2E9C-101B-9397-08002B2CF9AE}" pid="75" name="NLLProjectMember">
    <vt:lpwstr/>
  </property>
  <property fmtid="{D5CDD505-2E9C-101B-9397-08002B2CF9AE}" pid="76" name="NLLProcessTeamLookup">
    <vt:lpwstr/>
  </property>
  <property fmtid="{D5CDD505-2E9C-101B-9397-08002B2CF9AE}" pid="77" name="CareActionCodeNonSurgicalTaxHTField0">
    <vt:lpwstr/>
  </property>
  <property fmtid="{D5CDD505-2E9C-101B-9397-08002B2CF9AE}" pid="78" name="CompulsoryActionTaxHTField0">
    <vt:lpwstr/>
  </property>
  <property fmtid="{D5CDD505-2E9C-101B-9397-08002B2CF9AE}" pid="79" name="NLLMeetingType">
    <vt:lpwstr/>
  </property>
  <property fmtid="{D5CDD505-2E9C-101B-9397-08002B2CF9AE}" pid="80" name="NLLProjectLeaderDiv">
    <vt:lpwstr/>
  </property>
  <property fmtid="{D5CDD505-2E9C-101B-9397-08002B2CF9AE}" pid="81" name="NLLProjectName">
    <vt:lpwstr/>
  </property>
  <property fmtid="{D5CDD505-2E9C-101B-9397-08002B2CF9AE}" pid="82" name="_dlc_policyId">
    <vt:lpwstr>0x010100D7963E0E5B7A40E5AEA07389401D709F007B1238BBD93543428C20870054E92DBF|1214505165</vt:lpwstr>
  </property>
  <property fmtid="{D5CDD505-2E9C-101B-9397-08002B2CF9AE}" pid="85" name="ItemRetentionFormula">
    <vt:lpwstr>&lt;formula id="Microsoft.Office.RecordsManagement.PolicyFeatures.Expiration.Formula.BuiltIn"&gt;&lt;number&gt;1&lt;/number&gt;&lt;property&gt;NLLThinningTime&lt;/property&gt;&lt;propertyid&gt;2793489f-7251-475b-a975-480031914936&lt;/propertyid&gt;&lt;period&gt;months&lt;/period&gt;&lt;/formula&gt;</vt:lpwstr>
  </property>
  <property fmtid="{D5CDD505-2E9C-101B-9397-08002B2CF9AE}" pid="87" name="_dlc_DocIdItemGuid">
    <vt:lpwstr>5be87a5b-f4fd-41c1-851a-9a5fd67cd4f7</vt:lpwstr>
  </property>
  <property fmtid="{D5CDD505-2E9C-101B-9397-08002B2CF9AE}" pid="89" name="TaxCatchAll">
    <vt:lpwstr>7836;#180418;#7816;#Länsstyrgrupp|40c9582e-9040-4ee0-a5ab-267ced39ceea;#6336;#2018;#7815;#LSG;#5037;#bilaga;#1021;#Presentation|981e6eac-a633-4de2-91a2-d5e48e1c0d00</vt:lpwstr>
  </property>
  <property fmtid="{D5CDD505-2E9C-101B-9397-08002B2CF9AE}" pid="91" name="_dlc_ItemStageId">
    <vt:lpwstr/>
  </property>
  <property fmtid="{D5CDD505-2E9C-101B-9397-08002B2CF9AE}" pid="93" name="Order">
    <vt:r8>2427600</vt:r8>
  </property>
  <property fmtid="{D5CDD505-2E9C-101B-9397-08002B2CF9AE}" pid="94" name="xd_ProgID">
    <vt:lpwstr/>
  </property>
  <property fmtid="{D5CDD505-2E9C-101B-9397-08002B2CF9AE}" pid="95" name="_SourceUrl">
    <vt:lpwstr/>
  </property>
  <property fmtid="{D5CDD505-2E9C-101B-9397-08002B2CF9AE}" pid="96" name="_SharedFileIndex">
    <vt:lpwstr/>
  </property>
  <property fmtid="{D5CDD505-2E9C-101B-9397-08002B2CF9AE}" pid="97" name="TemplateUrl">
    <vt:lpwstr/>
  </property>
  <property fmtid="{D5CDD505-2E9C-101B-9397-08002B2CF9AE}" pid="99" name="NLLDecisionLevelGoverning">
    <vt:lpwstr/>
  </property>
  <property fmtid="{D5CDD505-2E9C-101B-9397-08002B2CF9AE}" pid="100" name="NLLFactOwner">
    <vt:lpwstr/>
  </property>
  <property fmtid="{D5CDD505-2E9C-101B-9397-08002B2CF9AE}" pid="101" name="NLLFactOwnerText">
    <vt:lpwstr/>
  </property>
  <property fmtid="{D5CDD505-2E9C-101B-9397-08002B2CF9AE}" pid="102" name="xd_Signature">
    <vt:bool>false</vt:bool>
  </property>
  <property fmtid="{D5CDD505-2E9C-101B-9397-08002B2CF9AE}" pid="103" name="NLLDecisionLevel">
    <vt:lpwstr/>
  </property>
  <property fmtid="{D5CDD505-2E9C-101B-9397-08002B2CF9AE}" pid="104" name="NLLPTCProcessLeader">
    <vt:lpwstr/>
  </property>
  <property fmtid="{D5CDD505-2E9C-101B-9397-08002B2CF9AE}" pid="106" name="NLLPTCVISEditor">
    <vt:lpwstr/>
  </property>
</Properties>
</file>